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34" r:id="rId1"/>
  </p:sldMasterIdLst>
  <p:notesMasterIdLst>
    <p:notesMasterId r:id="rId23"/>
  </p:notesMasterIdLst>
  <p:sldIdLst>
    <p:sldId id="256" r:id="rId2"/>
    <p:sldId id="325" r:id="rId3"/>
    <p:sldId id="328" r:id="rId4"/>
    <p:sldId id="314" r:id="rId5"/>
    <p:sldId id="315" r:id="rId6"/>
    <p:sldId id="316" r:id="rId7"/>
    <p:sldId id="335" r:id="rId8"/>
    <p:sldId id="346" r:id="rId9"/>
    <p:sldId id="336" r:id="rId10"/>
    <p:sldId id="337" r:id="rId11"/>
    <p:sldId id="338" r:id="rId12"/>
    <p:sldId id="339" r:id="rId13"/>
    <p:sldId id="340" r:id="rId14"/>
    <p:sldId id="341" r:id="rId15"/>
    <p:sldId id="342" r:id="rId16"/>
    <p:sldId id="343" r:id="rId17"/>
    <p:sldId id="344" r:id="rId18"/>
    <p:sldId id="345" r:id="rId19"/>
    <p:sldId id="347" r:id="rId20"/>
    <p:sldId id="349" r:id="rId21"/>
    <p:sldId id="275" r:id="rId22"/>
  </p:sldIdLst>
  <p:sldSz cx="9144000" cy="6858000" type="screen4x3"/>
  <p:notesSz cx="7010400" cy="9296400"/>
  <p:defaultTextStyle>
    <a:defPPr>
      <a:defRPr lang="el-GR"/>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89A7"/>
    <a:srgbClr val="164B7D"/>
    <a:srgbClr val="ACD433"/>
    <a:srgbClr val="C5DCE2"/>
    <a:srgbClr val="1B5182"/>
    <a:srgbClr val="1B4E81"/>
    <a:srgbClr val="1F5A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38604" cy="4653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cs typeface="Arial" charset="0"/>
              </a:defRPr>
            </a:lvl1pPr>
          </a:lstStyle>
          <a:p>
            <a:pPr>
              <a:defRPr/>
            </a:pPr>
            <a:endParaRPr lang="en-GB"/>
          </a:p>
        </p:txBody>
      </p:sp>
      <p:sp>
        <p:nvSpPr>
          <p:cNvPr id="44035" name="Rectangle 3"/>
          <p:cNvSpPr>
            <a:spLocks noGrp="1" noChangeArrowheads="1"/>
          </p:cNvSpPr>
          <p:nvPr>
            <p:ph type="dt" idx="1"/>
          </p:nvPr>
        </p:nvSpPr>
        <p:spPr bwMode="auto">
          <a:xfrm>
            <a:off x="3971796" y="0"/>
            <a:ext cx="3038604" cy="4653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cs typeface="Arial" charset="0"/>
              </a:defRPr>
            </a:lvl1pPr>
          </a:lstStyle>
          <a:p>
            <a:pPr>
              <a:defRPr/>
            </a:pPr>
            <a:fld id="{D3C1D034-6A36-41C3-AE2B-9446A48B6510}" type="datetimeFigureOut">
              <a:rPr lang="en-GB"/>
              <a:pPr>
                <a:defRPr/>
              </a:pPr>
              <a:t>23/10/2023</a:t>
            </a:fld>
            <a:endParaRPr lang="en-GB"/>
          </a:p>
        </p:txBody>
      </p:sp>
      <p:sp>
        <p:nvSpPr>
          <p:cNvPr id="1946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p:cNvSpPr>
            <a:spLocks noGrp="1" noChangeArrowheads="1"/>
          </p:cNvSpPr>
          <p:nvPr>
            <p:ph type="body" sz="quarter" idx="3"/>
          </p:nvPr>
        </p:nvSpPr>
        <p:spPr bwMode="auto">
          <a:xfrm>
            <a:off x="934830" y="4415530"/>
            <a:ext cx="5140742" cy="41836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4038" name="Rectangle 6"/>
          <p:cNvSpPr>
            <a:spLocks noGrp="1" noChangeArrowheads="1"/>
          </p:cNvSpPr>
          <p:nvPr>
            <p:ph type="ftr" sz="quarter" idx="4"/>
          </p:nvPr>
        </p:nvSpPr>
        <p:spPr bwMode="auto">
          <a:xfrm>
            <a:off x="0" y="8831059"/>
            <a:ext cx="3038604" cy="46534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cs typeface="Arial" charset="0"/>
              </a:defRPr>
            </a:lvl1pPr>
          </a:lstStyle>
          <a:p>
            <a:pPr>
              <a:defRPr/>
            </a:pPr>
            <a:endParaRPr lang="en-GB"/>
          </a:p>
        </p:txBody>
      </p:sp>
      <p:sp>
        <p:nvSpPr>
          <p:cNvPr id="44039" name="Rectangle 7"/>
          <p:cNvSpPr>
            <a:spLocks noGrp="1" noChangeArrowheads="1"/>
          </p:cNvSpPr>
          <p:nvPr>
            <p:ph type="sldNum" sz="quarter" idx="5"/>
          </p:nvPr>
        </p:nvSpPr>
        <p:spPr bwMode="auto">
          <a:xfrm>
            <a:off x="3971796" y="8831059"/>
            <a:ext cx="3038604" cy="46534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5C55FE4-4D12-4504-8871-2BBB23C4FE8B}" type="slidenum">
              <a:rPr lang="en-GB" altLang="en-CY"/>
              <a:pPr>
                <a:defRPr/>
              </a:pPr>
              <a:t>‹#›</a:t>
            </a:fld>
            <a:endParaRPr lang="en-GB" altLang="en-CY"/>
          </a:p>
        </p:txBody>
      </p:sp>
    </p:spTree>
    <p:extLst>
      <p:ext uri="{BB962C8B-B14F-4D97-AF65-F5344CB8AC3E}">
        <p14:creationId xmlns:p14="http://schemas.microsoft.com/office/powerpoint/2010/main" val="406239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0D5D792E-C924-4432-B96E-6FDA9CE629B3}" type="slidenum">
              <a:rPr lang="en-GB" altLang="en-CY"/>
              <a:pPr/>
              <a:t>1</a:t>
            </a:fld>
            <a:endParaRPr lang="en-GB" altLang="en-CY"/>
          </a:p>
        </p:txBody>
      </p:sp>
    </p:spTree>
    <p:extLst>
      <p:ext uri="{BB962C8B-B14F-4D97-AF65-F5344CB8AC3E}">
        <p14:creationId xmlns:p14="http://schemas.microsoft.com/office/powerpoint/2010/main" val="32019032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0" y="0"/>
            <a:ext cx="9144000" cy="6861175"/>
            <a:chOff x="0" y="0"/>
            <a:chExt cx="9144000" cy="6860799"/>
          </a:xfrm>
        </p:grpSpPr>
        <p:sp>
          <p:nvSpPr>
            <p:cNvPr id="5" name="Rectangle 4"/>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a:spLocks noEditPoints="1"/>
            </p:cNvSpPr>
            <p:nvPr/>
          </p:nvSpPr>
          <p:spPr bwMode="gray">
            <a:xfrm>
              <a:off x="0" y="0"/>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2" name="Rectangle 11"/>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66441" y="2222623"/>
            <a:ext cx="5917679" cy="2554983"/>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bwMode="gray">
          <a:xfrm>
            <a:off x="866441" y="4777380"/>
            <a:ext cx="5917679" cy="861420"/>
          </a:xfrm>
        </p:spPr>
        <p:txBody>
          <a:bodyPr/>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Date Placeholder 3"/>
          <p:cNvSpPr>
            <a:spLocks noGrp="1"/>
          </p:cNvSpPr>
          <p:nvPr>
            <p:ph type="dt" sz="half" idx="10"/>
          </p:nvPr>
        </p:nvSpPr>
        <p:spPr bwMode="gray">
          <a:xfrm rot="5400000">
            <a:off x="7477125" y="1828800"/>
            <a:ext cx="990600" cy="228600"/>
          </a:xfrm>
        </p:spPr>
        <p:txBody>
          <a:bodyPr/>
          <a:lstStyle>
            <a:lvl1pPr algn="l">
              <a:defRPr b="0" i="0" smtClean="0">
                <a:solidFill>
                  <a:schemeClr val="bg1"/>
                </a:solidFill>
              </a:defRPr>
            </a:lvl1pPr>
          </a:lstStyle>
          <a:p>
            <a:pPr>
              <a:defRPr/>
            </a:pPr>
            <a:fld id="{171F3632-FBF9-4C87-9001-D3B09F533FE2}" type="datetime1">
              <a:rPr lang="en-US"/>
              <a:pPr>
                <a:defRPr/>
              </a:pPr>
              <a:t>10/23/2023</a:t>
            </a:fld>
            <a:endParaRPr lang="en-GB"/>
          </a:p>
        </p:txBody>
      </p:sp>
      <p:sp>
        <p:nvSpPr>
          <p:cNvPr id="14" name="Footer Placeholder 4"/>
          <p:cNvSpPr>
            <a:spLocks noGrp="1"/>
          </p:cNvSpPr>
          <p:nvPr>
            <p:ph type="ftr" sz="quarter" idx="11"/>
          </p:nvPr>
        </p:nvSpPr>
        <p:spPr bwMode="gray">
          <a:xfrm rot="5400000">
            <a:off x="6236494" y="3264694"/>
            <a:ext cx="3859212" cy="228600"/>
          </a:xfrm>
        </p:spPr>
        <p:txBody>
          <a:bodyPr/>
          <a:lstStyle>
            <a:lvl1pPr>
              <a:defRPr b="0" i="0">
                <a:solidFill>
                  <a:schemeClr val="bg1"/>
                </a:solidFill>
              </a:defRPr>
            </a:lvl1pPr>
          </a:lstStyle>
          <a:p>
            <a:pPr>
              <a:defRPr/>
            </a:pPr>
            <a:endParaRPr lang="en-GB"/>
          </a:p>
        </p:txBody>
      </p:sp>
      <p:sp>
        <p:nvSpPr>
          <p:cNvPr id="15" name="Slide Number Placeholder 5"/>
          <p:cNvSpPr>
            <a:spLocks noGrp="1"/>
          </p:cNvSpPr>
          <p:nvPr>
            <p:ph type="sldNum" sz="quarter" idx="12"/>
          </p:nvPr>
        </p:nvSpPr>
        <p:spPr/>
        <p:txBody>
          <a:bodyPr/>
          <a:lstStyle>
            <a:lvl1pPr algn="ctr">
              <a:defRPr sz="2800" b="0" i="0" smtClean="0">
                <a:solidFill>
                  <a:schemeClr val="bg1"/>
                </a:solidFill>
                <a:latin typeface="+mn-lt"/>
              </a:defRPr>
            </a:lvl1pPr>
          </a:lstStyle>
          <a:p>
            <a:pPr>
              <a:defRPr/>
            </a:pPr>
            <a:fld id="{DEFE584B-1E03-422F-9DB4-DD9DE9366B0A}" type="slidenum">
              <a:rPr lang="el-GR" altLang="en-CY"/>
              <a:pPr>
                <a:defRPr/>
              </a:pPr>
              <a:t>‹#›</a:t>
            </a:fld>
            <a:endParaRPr lang="el-GR" altLang="en-CY"/>
          </a:p>
        </p:txBody>
      </p:sp>
    </p:spTree>
    <p:extLst>
      <p:ext uri="{BB962C8B-B14F-4D97-AF65-F5344CB8AC3E}">
        <p14:creationId xmlns:p14="http://schemas.microsoft.com/office/powerpoint/2010/main" val="2696112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5" name="Group 17"/>
          <p:cNvGrpSpPr>
            <a:grpSpLocks/>
          </p:cNvGrpSpPr>
          <p:nvPr/>
        </p:nvGrpSpPr>
        <p:grpSpPr bwMode="auto">
          <a:xfrm>
            <a:off x="0" y="0"/>
            <a:ext cx="9144000" cy="6861175"/>
            <a:chOff x="0" y="0"/>
            <a:chExt cx="9144000" cy="6860799"/>
          </a:xfrm>
        </p:grpSpPr>
        <p:sp>
          <p:nvSpPr>
            <p:cNvPr id="6" name="Rectangle 5"/>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Rectangle 11"/>
            <p:cNvSpPr/>
            <p:nvPr/>
          </p:nvSpPr>
          <p:spPr>
            <a:xfrm>
              <a:off x="422275" y="401616"/>
              <a:ext cx="8326438" cy="314149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a:spLocks/>
            </p:cNvSpPr>
            <p:nvPr/>
          </p:nvSpPr>
          <p:spPr bwMode="gray">
            <a:xfrm rot="10204164">
              <a:off x="426788" y="4564241"/>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34"/>
            <p:cNvSpPr>
              <a:spLocks/>
            </p:cNvSpPr>
            <p:nvPr/>
          </p:nvSpPr>
          <p:spPr bwMode="gray">
            <a:xfrm rot="10800000">
              <a:off x="485023" y="2670079"/>
              <a:ext cx="8182128" cy="2130508"/>
            </a:xfrm>
            <a:custGeom>
              <a:avLst/>
              <a:gdLst>
                <a:gd name="T0" fmla="*/ 0 w 10000"/>
                <a:gd name="T1" fmla="*/ 0 h 9621"/>
                <a:gd name="T2" fmla="*/ 0 w 10000"/>
                <a:gd name="T3" fmla="*/ 2411 h 9621"/>
                <a:gd name="T4" fmla="*/ 0 w 10000"/>
                <a:gd name="T5" fmla="*/ 9586 h 9621"/>
                <a:gd name="T6" fmla="*/ 0 w 10000"/>
                <a:gd name="T7" fmla="*/ 9621 h 9621"/>
                <a:gd name="T8" fmla="*/ 10000 w 10000"/>
                <a:gd name="T9" fmla="*/ 9585 h 9621"/>
                <a:gd name="T10" fmla="*/ 10000 w 10000"/>
                <a:gd name="T11" fmla="*/ 9586 h 9621"/>
                <a:gd name="T12" fmla="*/ 9990 w 10000"/>
                <a:gd name="T13" fmla="*/ 2411 h 9621"/>
                <a:gd name="T14" fmla="*/ 9990 w 10000"/>
                <a:gd name="T15" fmla="*/ 0 h 9621"/>
                <a:gd name="T16" fmla="*/ 9990 w 10000"/>
                <a:gd name="T17" fmla="*/ 0 h 9621"/>
                <a:gd name="T18" fmla="*/ 9534 w 10000"/>
                <a:gd name="T19" fmla="*/ 253 h 9621"/>
                <a:gd name="T20" fmla="*/ 9084 w 10000"/>
                <a:gd name="T21" fmla="*/ 477 h 9621"/>
                <a:gd name="T22" fmla="*/ 8628 w 10000"/>
                <a:gd name="T23" fmla="*/ 669 h 9621"/>
                <a:gd name="T24" fmla="*/ 8177 w 10000"/>
                <a:gd name="T25" fmla="*/ 847 h 9621"/>
                <a:gd name="T26" fmla="*/ 7726 w 10000"/>
                <a:gd name="T27" fmla="*/ 984 h 9621"/>
                <a:gd name="T28" fmla="*/ 7279 w 10000"/>
                <a:gd name="T29" fmla="*/ 1087 h 9621"/>
                <a:gd name="T30" fmla="*/ 6832 w 10000"/>
                <a:gd name="T31" fmla="*/ 1176 h 9621"/>
                <a:gd name="T32" fmla="*/ 6393 w 10000"/>
                <a:gd name="T33" fmla="*/ 1236 h 9621"/>
                <a:gd name="T34" fmla="*/ 5962 w 10000"/>
                <a:gd name="T35" fmla="*/ 1279 h 9621"/>
                <a:gd name="T36" fmla="*/ 5534 w 10000"/>
                <a:gd name="T37" fmla="*/ 1294 h 9621"/>
                <a:gd name="T38" fmla="*/ 5120 w 10000"/>
                <a:gd name="T39" fmla="*/ 1294 h 9621"/>
                <a:gd name="T40" fmla="*/ 4709 w 10000"/>
                <a:gd name="T41" fmla="*/ 1294 h 9621"/>
                <a:gd name="T42" fmla="*/ 4311 w 10000"/>
                <a:gd name="T43" fmla="*/ 1266 h 9621"/>
                <a:gd name="T44" fmla="*/ 3923 w 10000"/>
                <a:gd name="T45" fmla="*/ 1221 h 9621"/>
                <a:gd name="T46" fmla="*/ 3548 w 10000"/>
                <a:gd name="T47" fmla="*/ 1161 h 9621"/>
                <a:gd name="T48" fmla="*/ 3187 w 10000"/>
                <a:gd name="T49" fmla="*/ 1101 h 9621"/>
                <a:gd name="T50" fmla="*/ 2840 w 10000"/>
                <a:gd name="T51" fmla="*/ 1026 h 9621"/>
                <a:gd name="T52" fmla="*/ 2505 w 10000"/>
                <a:gd name="T53" fmla="*/ 954 h 9621"/>
                <a:gd name="T54" fmla="*/ 2192 w 10000"/>
                <a:gd name="T55" fmla="*/ 865 h 9621"/>
                <a:gd name="T56" fmla="*/ 1889 w 10000"/>
                <a:gd name="T57" fmla="*/ 775 h 9621"/>
                <a:gd name="T58" fmla="*/ 1346 w 10000"/>
                <a:gd name="T59" fmla="*/ 579 h 9621"/>
                <a:gd name="T60" fmla="*/ 882 w 10000"/>
                <a:gd name="T61" fmla="*/ 400 h 9621"/>
                <a:gd name="T62" fmla="*/ 511 w 10000"/>
                <a:gd name="T63" fmla="*/ 253 h 9621"/>
                <a:gd name="T64" fmla="*/ 234 w 10000"/>
                <a:gd name="T65" fmla="*/ 118 h 9621"/>
                <a:gd name="T66" fmla="*/ 0 w 10000"/>
                <a:gd name="T67" fmla="*/ 0 h 9621"/>
                <a:gd name="T68" fmla="*/ 0 w 10000"/>
                <a:gd name="T69" fmla="*/ 0 h 9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
            <p:cNvSpPr>
              <a:spLocks noEditPoints="1"/>
            </p:cNvSpPr>
            <p:nvPr/>
          </p:nvSpPr>
          <p:spPr bwMode="gray">
            <a:xfrm>
              <a:off x="0" y="0"/>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6" name="Rectangle 15"/>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66445" y="4961453"/>
            <a:ext cx="6422002"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bwMode="gray">
          <a:xfrm>
            <a:off x="866443" y="5528191"/>
            <a:ext cx="6422003"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7" name="Date Placeholder 4"/>
          <p:cNvSpPr>
            <a:spLocks noGrp="1"/>
          </p:cNvSpPr>
          <p:nvPr>
            <p:ph type="dt" sz="half" idx="10"/>
          </p:nvPr>
        </p:nvSpPr>
        <p:spPr/>
        <p:txBody>
          <a:bodyPr/>
          <a:lstStyle>
            <a:lvl1pPr>
              <a:defRPr/>
            </a:lvl1pPr>
          </a:lstStyle>
          <a:p>
            <a:pPr>
              <a:defRPr/>
            </a:pPr>
            <a:fld id="{33B0089D-C062-46E3-B8BE-5D63C44F84E9}" type="datetime1">
              <a:rPr lang="en-US"/>
              <a:pPr>
                <a:defRPr/>
              </a:pPr>
              <a:t>10/23/2023</a:t>
            </a:fld>
            <a:endParaRPr lang="en-GB"/>
          </a:p>
        </p:txBody>
      </p:sp>
      <p:sp>
        <p:nvSpPr>
          <p:cNvPr id="18" name="Footer Placeholder 5"/>
          <p:cNvSpPr>
            <a:spLocks noGrp="1"/>
          </p:cNvSpPr>
          <p:nvPr>
            <p:ph type="ftr" sz="quarter" idx="11"/>
          </p:nvPr>
        </p:nvSpPr>
        <p:spPr/>
        <p:txBody>
          <a:bodyPr/>
          <a:lstStyle>
            <a:lvl1pPr>
              <a:defRPr/>
            </a:lvl1pPr>
          </a:lstStyle>
          <a:p>
            <a:pPr>
              <a:defRPr/>
            </a:pPr>
            <a:endParaRPr lang="en-GB"/>
          </a:p>
        </p:txBody>
      </p:sp>
      <p:sp>
        <p:nvSpPr>
          <p:cNvPr id="19" name="Slide Number Placeholder 6"/>
          <p:cNvSpPr>
            <a:spLocks noGrp="1"/>
          </p:cNvSpPr>
          <p:nvPr>
            <p:ph type="sldNum" sz="quarter" idx="12"/>
          </p:nvPr>
        </p:nvSpPr>
        <p:spPr>
          <a:xfrm>
            <a:off x="7766050" y="295275"/>
            <a:ext cx="628650" cy="768350"/>
          </a:xfrm>
        </p:spPr>
        <p:txBody>
          <a:bodyPr/>
          <a:lstStyle>
            <a:lvl1pPr>
              <a:defRPr/>
            </a:lvl1pPr>
          </a:lstStyle>
          <a:p>
            <a:pPr>
              <a:defRPr/>
            </a:pPr>
            <a:fld id="{264F1C06-F395-4777-B98F-29E36E3049CC}" type="slidenum">
              <a:rPr lang="el-GR" altLang="en-CY"/>
              <a:pPr>
                <a:defRPr/>
              </a:pPr>
              <a:t>‹#›</a:t>
            </a:fld>
            <a:endParaRPr lang="el-GR" altLang="en-CY"/>
          </a:p>
        </p:txBody>
      </p:sp>
    </p:spTree>
    <p:extLst>
      <p:ext uri="{BB962C8B-B14F-4D97-AF65-F5344CB8AC3E}">
        <p14:creationId xmlns:p14="http://schemas.microsoft.com/office/powerpoint/2010/main" val="1950330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4" name="Group 17"/>
          <p:cNvGrpSpPr>
            <a:grpSpLocks/>
          </p:cNvGrpSpPr>
          <p:nvPr/>
        </p:nvGrpSpPr>
        <p:grpSpPr bwMode="auto">
          <a:xfrm>
            <a:off x="0" y="0"/>
            <a:ext cx="9144000" cy="6861175"/>
            <a:chOff x="0" y="0"/>
            <a:chExt cx="9144000" cy="6860799"/>
          </a:xfrm>
        </p:grpSpPr>
        <p:sp>
          <p:nvSpPr>
            <p:cNvPr id="5" name="Rectangle 4"/>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a:spLocks/>
            </p:cNvSpPr>
            <p:nvPr/>
          </p:nvSpPr>
          <p:spPr bwMode="gray">
            <a:xfrm rot="-589932">
              <a:off x="6359946" y="2780895"/>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Rectangle 11"/>
            <p:cNvSpPr/>
            <p:nvPr/>
          </p:nvSpPr>
          <p:spPr>
            <a:xfrm>
              <a:off x="485775" y="4343162"/>
              <a:ext cx="8181975" cy="21128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34"/>
            <p:cNvSpPr>
              <a:spLocks/>
            </p:cNvSpPr>
            <p:nvPr/>
          </p:nvSpPr>
          <p:spPr bwMode="gray">
            <a:xfrm>
              <a:off x="485023" y="2854646"/>
              <a:ext cx="8182128" cy="2130508"/>
            </a:xfrm>
            <a:custGeom>
              <a:avLst/>
              <a:gdLst>
                <a:gd name="T0" fmla="*/ 0 w 10000"/>
                <a:gd name="T1" fmla="*/ 0 h 9621"/>
                <a:gd name="T2" fmla="*/ 0 w 10000"/>
                <a:gd name="T3" fmla="*/ 2411 h 9621"/>
                <a:gd name="T4" fmla="*/ 0 w 10000"/>
                <a:gd name="T5" fmla="*/ 9586 h 9621"/>
                <a:gd name="T6" fmla="*/ 0 w 10000"/>
                <a:gd name="T7" fmla="*/ 9621 h 9621"/>
                <a:gd name="T8" fmla="*/ 10000 w 10000"/>
                <a:gd name="T9" fmla="*/ 9585 h 9621"/>
                <a:gd name="T10" fmla="*/ 10000 w 10000"/>
                <a:gd name="T11" fmla="*/ 9586 h 9621"/>
                <a:gd name="T12" fmla="*/ 9990 w 10000"/>
                <a:gd name="T13" fmla="*/ 2411 h 9621"/>
                <a:gd name="T14" fmla="*/ 9990 w 10000"/>
                <a:gd name="T15" fmla="*/ 0 h 9621"/>
                <a:gd name="T16" fmla="*/ 9990 w 10000"/>
                <a:gd name="T17" fmla="*/ 0 h 9621"/>
                <a:gd name="T18" fmla="*/ 9534 w 10000"/>
                <a:gd name="T19" fmla="*/ 253 h 9621"/>
                <a:gd name="T20" fmla="*/ 9084 w 10000"/>
                <a:gd name="T21" fmla="*/ 477 h 9621"/>
                <a:gd name="T22" fmla="*/ 8628 w 10000"/>
                <a:gd name="T23" fmla="*/ 669 h 9621"/>
                <a:gd name="T24" fmla="*/ 8177 w 10000"/>
                <a:gd name="T25" fmla="*/ 847 h 9621"/>
                <a:gd name="T26" fmla="*/ 7726 w 10000"/>
                <a:gd name="T27" fmla="*/ 984 h 9621"/>
                <a:gd name="T28" fmla="*/ 7279 w 10000"/>
                <a:gd name="T29" fmla="*/ 1087 h 9621"/>
                <a:gd name="T30" fmla="*/ 6832 w 10000"/>
                <a:gd name="T31" fmla="*/ 1176 h 9621"/>
                <a:gd name="T32" fmla="*/ 6393 w 10000"/>
                <a:gd name="T33" fmla="*/ 1236 h 9621"/>
                <a:gd name="T34" fmla="*/ 5962 w 10000"/>
                <a:gd name="T35" fmla="*/ 1279 h 9621"/>
                <a:gd name="T36" fmla="*/ 5534 w 10000"/>
                <a:gd name="T37" fmla="*/ 1294 h 9621"/>
                <a:gd name="T38" fmla="*/ 5120 w 10000"/>
                <a:gd name="T39" fmla="*/ 1294 h 9621"/>
                <a:gd name="T40" fmla="*/ 4709 w 10000"/>
                <a:gd name="T41" fmla="*/ 1294 h 9621"/>
                <a:gd name="T42" fmla="*/ 4311 w 10000"/>
                <a:gd name="T43" fmla="*/ 1266 h 9621"/>
                <a:gd name="T44" fmla="*/ 3923 w 10000"/>
                <a:gd name="T45" fmla="*/ 1221 h 9621"/>
                <a:gd name="T46" fmla="*/ 3548 w 10000"/>
                <a:gd name="T47" fmla="*/ 1161 h 9621"/>
                <a:gd name="T48" fmla="*/ 3187 w 10000"/>
                <a:gd name="T49" fmla="*/ 1101 h 9621"/>
                <a:gd name="T50" fmla="*/ 2840 w 10000"/>
                <a:gd name="T51" fmla="*/ 1026 h 9621"/>
                <a:gd name="T52" fmla="*/ 2505 w 10000"/>
                <a:gd name="T53" fmla="*/ 954 h 9621"/>
                <a:gd name="T54" fmla="*/ 2192 w 10000"/>
                <a:gd name="T55" fmla="*/ 865 h 9621"/>
                <a:gd name="T56" fmla="*/ 1889 w 10000"/>
                <a:gd name="T57" fmla="*/ 775 h 9621"/>
                <a:gd name="T58" fmla="*/ 1346 w 10000"/>
                <a:gd name="T59" fmla="*/ 579 h 9621"/>
                <a:gd name="T60" fmla="*/ 882 w 10000"/>
                <a:gd name="T61" fmla="*/ 400 h 9621"/>
                <a:gd name="T62" fmla="*/ 511 w 10000"/>
                <a:gd name="T63" fmla="*/ 253 h 9621"/>
                <a:gd name="T64" fmla="*/ 234 w 10000"/>
                <a:gd name="T65" fmla="*/ 118 h 9621"/>
                <a:gd name="T66" fmla="*/ 0 w 10000"/>
                <a:gd name="T67" fmla="*/ 0 h 9621"/>
                <a:gd name="T68" fmla="*/ 0 w 10000"/>
                <a:gd name="T69" fmla="*/ 0 h 9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
            <p:cNvSpPr>
              <a:spLocks noEditPoints="1"/>
            </p:cNvSpPr>
            <p:nvPr/>
          </p:nvSpPr>
          <p:spPr bwMode="gray">
            <a:xfrm>
              <a:off x="0" y="0"/>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6" name="Rectangle 15"/>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66441" y="927101"/>
            <a:ext cx="6422004"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8"/>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7" name="Date Placeholder 3"/>
          <p:cNvSpPr>
            <a:spLocks noGrp="1"/>
          </p:cNvSpPr>
          <p:nvPr>
            <p:ph type="dt" sz="half" idx="10"/>
          </p:nvPr>
        </p:nvSpPr>
        <p:spPr/>
        <p:txBody>
          <a:bodyPr/>
          <a:lstStyle>
            <a:lvl1pPr>
              <a:defRPr/>
            </a:lvl1pPr>
          </a:lstStyle>
          <a:p>
            <a:pPr>
              <a:defRPr/>
            </a:pPr>
            <a:fld id="{E44A647E-FE4D-41CA-8203-C5A650ABC41F}" type="datetime1">
              <a:rPr lang="en-US"/>
              <a:pPr>
                <a:defRPr/>
              </a:pPr>
              <a:t>10/23/2023</a:t>
            </a:fld>
            <a:endParaRPr lang="en-GB"/>
          </a:p>
        </p:txBody>
      </p:sp>
      <p:sp>
        <p:nvSpPr>
          <p:cNvPr id="18" name="Footer Placeholder 4"/>
          <p:cNvSpPr>
            <a:spLocks noGrp="1"/>
          </p:cNvSpPr>
          <p:nvPr>
            <p:ph type="ftr" sz="quarter" idx="11"/>
          </p:nvPr>
        </p:nvSpPr>
        <p:spPr/>
        <p:txBody>
          <a:bodyPr/>
          <a:lstStyle>
            <a:lvl1pPr>
              <a:defRPr/>
            </a:lvl1pPr>
          </a:lstStyle>
          <a:p>
            <a:pPr>
              <a:defRPr/>
            </a:pPr>
            <a:endParaRPr lang="en-GB"/>
          </a:p>
        </p:txBody>
      </p:sp>
      <p:sp>
        <p:nvSpPr>
          <p:cNvPr id="19" name="Slide Number Placeholder 5"/>
          <p:cNvSpPr>
            <a:spLocks noGrp="1"/>
          </p:cNvSpPr>
          <p:nvPr>
            <p:ph type="sldNum" sz="quarter" idx="12"/>
          </p:nvPr>
        </p:nvSpPr>
        <p:spPr>
          <a:xfrm>
            <a:off x="7766050" y="295275"/>
            <a:ext cx="628650" cy="768350"/>
          </a:xfrm>
        </p:spPr>
        <p:txBody>
          <a:bodyPr/>
          <a:lstStyle>
            <a:lvl1pPr>
              <a:defRPr/>
            </a:lvl1pPr>
          </a:lstStyle>
          <a:p>
            <a:pPr>
              <a:defRPr/>
            </a:pPr>
            <a:fld id="{54F9CE03-96DC-45F1-9373-0400D320E703}" type="slidenum">
              <a:rPr lang="el-GR" altLang="en-CY"/>
              <a:pPr>
                <a:defRPr/>
              </a:pPr>
              <a:t>‹#›</a:t>
            </a:fld>
            <a:endParaRPr lang="el-GR" altLang="en-CY"/>
          </a:p>
        </p:txBody>
      </p:sp>
    </p:spTree>
    <p:extLst>
      <p:ext uri="{BB962C8B-B14F-4D97-AF65-F5344CB8AC3E}">
        <p14:creationId xmlns:p14="http://schemas.microsoft.com/office/powerpoint/2010/main" val="3543053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5" name="Group 17"/>
          <p:cNvGrpSpPr>
            <a:grpSpLocks/>
          </p:cNvGrpSpPr>
          <p:nvPr/>
        </p:nvGrpSpPr>
        <p:grpSpPr bwMode="auto">
          <a:xfrm>
            <a:off x="0" y="0"/>
            <a:ext cx="9144000" cy="6861175"/>
            <a:chOff x="0" y="0"/>
            <a:chExt cx="9144000" cy="6860799"/>
          </a:xfrm>
        </p:grpSpPr>
        <p:sp>
          <p:nvSpPr>
            <p:cNvPr id="6" name="Rectangle 5"/>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a:spLocks/>
            </p:cNvSpPr>
            <p:nvPr/>
          </p:nvSpPr>
          <p:spPr bwMode="gray">
            <a:xfrm rot="-589932">
              <a:off x="6359946" y="4309201"/>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33"/>
            <p:cNvSpPr>
              <a:spLocks/>
            </p:cNvSpPr>
            <p:nvPr/>
          </p:nvSpPr>
          <p:spPr bwMode="gray">
            <a:xfrm>
              <a:off x="485023" y="4381500"/>
              <a:ext cx="8182128" cy="2130508"/>
            </a:xfrm>
            <a:custGeom>
              <a:avLst/>
              <a:gdLst>
                <a:gd name="T0" fmla="*/ 0 w 10000"/>
                <a:gd name="T1" fmla="*/ 0 h 9621"/>
                <a:gd name="T2" fmla="*/ 0 w 10000"/>
                <a:gd name="T3" fmla="*/ 2411 h 9621"/>
                <a:gd name="T4" fmla="*/ 0 w 10000"/>
                <a:gd name="T5" fmla="*/ 9586 h 9621"/>
                <a:gd name="T6" fmla="*/ 0 w 10000"/>
                <a:gd name="T7" fmla="*/ 9621 h 9621"/>
                <a:gd name="T8" fmla="*/ 10000 w 10000"/>
                <a:gd name="T9" fmla="*/ 9585 h 9621"/>
                <a:gd name="T10" fmla="*/ 10000 w 10000"/>
                <a:gd name="T11" fmla="*/ 9586 h 9621"/>
                <a:gd name="T12" fmla="*/ 9990 w 10000"/>
                <a:gd name="T13" fmla="*/ 2411 h 9621"/>
                <a:gd name="T14" fmla="*/ 9990 w 10000"/>
                <a:gd name="T15" fmla="*/ 0 h 9621"/>
                <a:gd name="T16" fmla="*/ 9990 w 10000"/>
                <a:gd name="T17" fmla="*/ 0 h 9621"/>
                <a:gd name="T18" fmla="*/ 9534 w 10000"/>
                <a:gd name="T19" fmla="*/ 253 h 9621"/>
                <a:gd name="T20" fmla="*/ 9084 w 10000"/>
                <a:gd name="T21" fmla="*/ 477 h 9621"/>
                <a:gd name="T22" fmla="*/ 8628 w 10000"/>
                <a:gd name="T23" fmla="*/ 669 h 9621"/>
                <a:gd name="T24" fmla="*/ 8177 w 10000"/>
                <a:gd name="T25" fmla="*/ 847 h 9621"/>
                <a:gd name="T26" fmla="*/ 7726 w 10000"/>
                <a:gd name="T27" fmla="*/ 984 h 9621"/>
                <a:gd name="T28" fmla="*/ 7279 w 10000"/>
                <a:gd name="T29" fmla="*/ 1087 h 9621"/>
                <a:gd name="T30" fmla="*/ 6832 w 10000"/>
                <a:gd name="T31" fmla="*/ 1176 h 9621"/>
                <a:gd name="T32" fmla="*/ 6393 w 10000"/>
                <a:gd name="T33" fmla="*/ 1236 h 9621"/>
                <a:gd name="T34" fmla="*/ 5962 w 10000"/>
                <a:gd name="T35" fmla="*/ 1279 h 9621"/>
                <a:gd name="T36" fmla="*/ 5534 w 10000"/>
                <a:gd name="T37" fmla="*/ 1294 h 9621"/>
                <a:gd name="T38" fmla="*/ 5120 w 10000"/>
                <a:gd name="T39" fmla="*/ 1294 h 9621"/>
                <a:gd name="T40" fmla="*/ 4709 w 10000"/>
                <a:gd name="T41" fmla="*/ 1294 h 9621"/>
                <a:gd name="T42" fmla="*/ 4311 w 10000"/>
                <a:gd name="T43" fmla="*/ 1266 h 9621"/>
                <a:gd name="T44" fmla="*/ 3923 w 10000"/>
                <a:gd name="T45" fmla="*/ 1221 h 9621"/>
                <a:gd name="T46" fmla="*/ 3548 w 10000"/>
                <a:gd name="T47" fmla="*/ 1161 h 9621"/>
                <a:gd name="T48" fmla="*/ 3187 w 10000"/>
                <a:gd name="T49" fmla="*/ 1101 h 9621"/>
                <a:gd name="T50" fmla="*/ 2840 w 10000"/>
                <a:gd name="T51" fmla="*/ 1026 h 9621"/>
                <a:gd name="T52" fmla="*/ 2505 w 10000"/>
                <a:gd name="T53" fmla="*/ 954 h 9621"/>
                <a:gd name="T54" fmla="*/ 2192 w 10000"/>
                <a:gd name="T55" fmla="*/ 865 h 9621"/>
                <a:gd name="T56" fmla="*/ 1889 w 10000"/>
                <a:gd name="T57" fmla="*/ 775 h 9621"/>
                <a:gd name="T58" fmla="*/ 1346 w 10000"/>
                <a:gd name="T59" fmla="*/ 579 h 9621"/>
                <a:gd name="T60" fmla="*/ 882 w 10000"/>
                <a:gd name="T61" fmla="*/ 400 h 9621"/>
                <a:gd name="T62" fmla="*/ 511 w 10000"/>
                <a:gd name="T63" fmla="*/ 253 h 9621"/>
                <a:gd name="T64" fmla="*/ 234 w 10000"/>
                <a:gd name="T65" fmla="*/ 118 h 9621"/>
                <a:gd name="T66" fmla="*/ 0 w 10000"/>
                <a:gd name="T67" fmla="*/ 0 h 9621"/>
                <a:gd name="T68" fmla="*/ 0 w 10000"/>
                <a:gd name="T69" fmla="*/ 0 h 9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5"/>
            <p:cNvSpPr>
              <a:spLocks noEditPoints="1"/>
            </p:cNvSpPr>
            <p:nvPr/>
          </p:nvSpPr>
          <p:spPr bwMode="gray">
            <a:xfrm>
              <a:off x="0" y="0"/>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5" name="TextBox 14"/>
          <p:cNvSpPr txBox="1"/>
          <p:nvPr/>
        </p:nvSpPr>
        <p:spPr bwMode="gray">
          <a:xfrm>
            <a:off x="7034213" y="2898775"/>
            <a:ext cx="660400" cy="1323975"/>
          </a:xfrm>
          <a:prstGeom prst="rect">
            <a:avLst/>
          </a:prstGeom>
          <a:noFill/>
        </p:spPr>
        <p:txBody>
          <a:bodyPr>
            <a:spAutoFit/>
          </a:bodyPr>
          <a:lstStyle>
            <a:defPPr>
              <a:defRPr lang="en-US"/>
            </a:defPPr>
            <a:lvl1pPr algn="r">
              <a:defRPr sz="12200" b="0" i="0">
                <a:solidFill>
                  <a:schemeClr val="accent1"/>
                </a:solidFill>
                <a:latin typeface="Arial"/>
                <a:cs typeface="Arial"/>
              </a:defRPr>
            </a:lvl1pPr>
          </a:lstStyle>
          <a:p>
            <a:pPr>
              <a:defRPr/>
            </a:pPr>
            <a:r>
              <a:rPr lang="en-US" sz="8000" dirty="0"/>
              <a:t>”</a:t>
            </a:r>
          </a:p>
        </p:txBody>
      </p:sp>
      <p:sp>
        <p:nvSpPr>
          <p:cNvPr id="18" name="TextBox 17"/>
          <p:cNvSpPr txBox="1"/>
          <p:nvPr/>
        </p:nvSpPr>
        <p:spPr bwMode="gray">
          <a:xfrm>
            <a:off x="652463" y="590550"/>
            <a:ext cx="600075" cy="1322388"/>
          </a:xfrm>
          <a:prstGeom prst="rect">
            <a:avLst/>
          </a:prstGeom>
          <a:noFill/>
        </p:spPr>
        <p:txBody>
          <a:bodyPr>
            <a:spAutoFit/>
          </a:bodyPr>
          <a:lstStyle>
            <a:defPPr>
              <a:defRPr lang="en-US"/>
            </a:defPPr>
            <a:lvl1pPr algn="r">
              <a:defRPr sz="12200" b="0" i="0">
                <a:solidFill>
                  <a:schemeClr val="accent1"/>
                </a:solidFill>
                <a:latin typeface="Arial"/>
                <a:cs typeface="Arial"/>
              </a:defRPr>
            </a:lvl1pPr>
          </a:lstStyle>
          <a:p>
            <a:pPr>
              <a:defRPr/>
            </a:pPr>
            <a:r>
              <a:rPr lang="en-US" sz="8000" dirty="0"/>
              <a:t>“</a:t>
            </a:r>
          </a:p>
        </p:txBody>
      </p:sp>
      <p:sp>
        <p:nvSpPr>
          <p:cNvPr id="19" name="Rectangle 18"/>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28058" y="903421"/>
            <a:ext cx="6160385" cy="2895658"/>
          </a:xfrm>
        </p:spPr>
        <p:txBody>
          <a:bodyP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9" y="3809278"/>
            <a:ext cx="5646142" cy="333113"/>
          </a:xfrm>
        </p:spPr>
        <p:txBody>
          <a:bodyPr>
            <a:normAutofit/>
          </a:bodyPr>
          <a:lstStyle>
            <a:lvl1pPr marL="0" indent="0">
              <a:buNone/>
              <a:defRPr lang="en-US" sz="1400" b="0" i="0" kern="1200" cap="small" dirty="0">
                <a:solidFill>
                  <a:schemeClr val="accent1"/>
                </a:solidFill>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5"/>
            <a:ext cx="6422005" cy="1024065"/>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0" name="Date Placeholder 3"/>
          <p:cNvSpPr>
            <a:spLocks noGrp="1"/>
          </p:cNvSpPr>
          <p:nvPr>
            <p:ph type="dt" sz="half" idx="14"/>
          </p:nvPr>
        </p:nvSpPr>
        <p:spPr/>
        <p:txBody>
          <a:bodyPr/>
          <a:lstStyle>
            <a:lvl1pPr>
              <a:defRPr/>
            </a:lvl1pPr>
          </a:lstStyle>
          <a:p>
            <a:pPr>
              <a:defRPr/>
            </a:pPr>
            <a:fld id="{C12C2BBC-79D3-4E53-A118-6655EF99C92C}" type="datetime1">
              <a:rPr lang="en-US"/>
              <a:pPr>
                <a:defRPr/>
              </a:pPr>
              <a:t>10/23/2023</a:t>
            </a:fld>
            <a:endParaRPr lang="en-GB"/>
          </a:p>
        </p:txBody>
      </p:sp>
      <p:sp>
        <p:nvSpPr>
          <p:cNvPr id="21" name="Footer Placeholder 4"/>
          <p:cNvSpPr>
            <a:spLocks noGrp="1"/>
          </p:cNvSpPr>
          <p:nvPr>
            <p:ph type="ftr" sz="quarter" idx="15"/>
          </p:nvPr>
        </p:nvSpPr>
        <p:spPr/>
        <p:txBody>
          <a:bodyPr/>
          <a:lstStyle>
            <a:lvl1pPr>
              <a:defRPr/>
            </a:lvl1pPr>
          </a:lstStyle>
          <a:p>
            <a:pPr>
              <a:defRPr/>
            </a:pPr>
            <a:endParaRPr lang="en-GB"/>
          </a:p>
        </p:txBody>
      </p:sp>
      <p:sp>
        <p:nvSpPr>
          <p:cNvPr id="22" name="Slide Number Placeholder 5"/>
          <p:cNvSpPr>
            <a:spLocks noGrp="1"/>
          </p:cNvSpPr>
          <p:nvPr>
            <p:ph type="sldNum" sz="quarter" idx="16"/>
          </p:nvPr>
        </p:nvSpPr>
        <p:spPr>
          <a:xfrm>
            <a:off x="7766050" y="295275"/>
            <a:ext cx="628650" cy="768350"/>
          </a:xfrm>
        </p:spPr>
        <p:txBody>
          <a:bodyPr/>
          <a:lstStyle>
            <a:lvl1pPr>
              <a:defRPr/>
            </a:lvl1pPr>
          </a:lstStyle>
          <a:p>
            <a:pPr>
              <a:defRPr/>
            </a:pPr>
            <a:fld id="{5BA6F451-3DCE-4F98-AD0B-12840EB59920}" type="slidenum">
              <a:rPr lang="el-GR" altLang="en-CY"/>
              <a:pPr>
                <a:defRPr/>
              </a:pPr>
              <a:t>‹#›</a:t>
            </a:fld>
            <a:endParaRPr lang="el-GR" altLang="en-CY"/>
          </a:p>
        </p:txBody>
      </p:sp>
    </p:spTree>
    <p:extLst>
      <p:ext uri="{BB962C8B-B14F-4D97-AF65-F5344CB8AC3E}">
        <p14:creationId xmlns:p14="http://schemas.microsoft.com/office/powerpoint/2010/main" val="38794417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4" name="Group 17"/>
          <p:cNvGrpSpPr>
            <a:grpSpLocks/>
          </p:cNvGrpSpPr>
          <p:nvPr/>
        </p:nvGrpSpPr>
        <p:grpSpPr bwMode="auto">
          <a:xfrm>
            <a:off x="0" y="0"/>
            <a:ext cx="9144000" cy="6861175"/>
            <a:chOff x="0" y="0"/>
            <a:chExt cx="9144000" cy="6860799"/>
          </a:xfrm>
        </p:grpSpPr>
        <p:sp>
          <p:nvSpPr>
            <p:cNvPr id="5" name="Rectangle 4"/>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a:spLocks/>
            </p:cNvSpPr>
            <p:nvPr/>
          </p:nvSpPr>
          <p:spPr bwMode="gray">
            <a:xfrm rot="-589932">
              <a:off x="6359946" y="4311243"/>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33"/>
            <p:cNvSpPr>
              <a:spLocks/>
            </p:cNvSpPr>
            <p:nvPr/>
          </p:nvSpPr>
          <p:spPr bwMode="gray">
            <a:xfrm>
              <a:off x="485023" y="4381500"/>
              <a:ext cx="8182128" cy="2130508"/>
            </a:xfrm>
            <a:custGeom>
              <a:avLst/>
              <a:gdLst>
                <a:gd name="T0" fmla="*/ 0 w 10000"/>
                <a:gd name="T1" fmla="*/ 0 h 9621"/>
                <a:gd name="T2" fmla="*/ 0 w 10000"/>
                <a:gd name="T3" fmla="*/ 2411 h 9621"/>
                <a:gd name="T4" fmla="*/ 0 w 10000"/>
                <a:gd name="T5" fmla="*/ 9586 h 9621"/>
                <a:gd name="T6" fmla="*/ 0 w 10000"/>
                <a:gd name="T7" fmla="*/ 9621 h 9621"/>
                <a:gd name="T8" fmla="*/ 10000 w 10000"/>
                <a:gd name="T9" fmla="*/ 9585 h 9621"/>
                <a:gd name="T10" fmla="*/ 10000 w 10000"/>
                <a:gd name="T11" fmla="*/ 9586 h 9621"/>
                <a:gd name="T12" fmla="*/ 9990 w 10000"/>
                <a:gd name="T13" fmla="*/ 2411 h 9621"/>
                <a:gd name="T14" fmla="*/ 9990 w 10000"/>
                <a:gd name="T15" fmla="*/ 0 h 9621"/>
                <a:gd name="T16" fmla="*/ 9990 w 10000"/>
                <a:gd name="T17" fmla="*/ 0 h 9621"/>
                <a:gd name="T18" fmla="*/ 9534 w 10000"/>
                <a:gd name="T19" fmla="*/ 253 h 9621"/>
                <a:gd name="T20" fmla="*/ 9084 w 10000"/>
                <a:gd name="T21" fmla="*/ 477 h 9621"/>
                <a:gd name="T22" fmla="*/ 8628 w 10000"/>
                <a:gd name="T23" fmla="*/ 669 h 9621"/>
                <a:gd name="T24" fmla="*/ 8177 w 10000"/>
                <a:gd name="T25" fmla="*/ 847 h 9621"/>
                <a:gd name="T26" fmla="*/ 7726 w 10000"/>
                <a:gd name="T27" fmla="*/ 984 h 9621"/>
                <a:gd name="T28" fmla="*/ 7279 w 10000"/>
                <a:gd name="T29" fmla="*/ 1087 h 9621"/>
                <a:gd name="T30" fmla="*/ 6832 w 10000"/>
                <a:gd name="T31" fmla="*/ 1176 h 9621"/>
                <a:gd name="T32" fmla="*/ 6393 w 10000"/>
                <a:gd name="T33" fmla="*/ 1236 h 9621"/>
                <a:gd name="T34" fmla="*/ 5962 w 10000"/>
                <a:gd name="T35" fmla="*/ 1279 h 9621"/>
                <a:gd name="T36" fmla="*/ 5534 w 10000"/>
                <a:gd name="T37" fmla="*/ 1294 h 9621"/>
                <a:gd name="T38" fmla="*/ 5120 w 10000"/>
                <a:gd name="T39" fmla="*/ 1294 h 9621"/>
                <a:gd name="T40" fmla="*/ 4709 w 10000"/>
                <a:gd name="T41" fmla="*/ 1294 h 9621"/>
                <a:gd name="T42" fmla="*/ 4311 w 10000"/>
                <a:gd name="T43" fmla="*/ 1266 h 9621"/>
                <a:gd name="T44" fmla="*/ 3923 w 10000"/>
                <a:gd name="T45" fmla="*/ 1221 h 9621"/>
                <a:gd name="T46" fmla="*/ 3548 w 10000"/>
                <a:gd name="T47" fmla="*/ 1161 h 9621"/>
                <a:gd name="T48" fmla="*/ 3187 w 10000"/>
                <a:gd name="T49" fmla="*/ 1101 h 9621"/>
                <a:gd name="T50" fmla="*/ 2840 w 10000"/>
                <a:gd name="T51" fmla="*/ 1026 h 9621"/>
                <a:gd name="T52" fmla="*/ 2505 w 10000"/>
                <a:gd name="T53" fmla="*/ 954 h 9621"/>
                <a:gd name="T54" fmla="*/ 2192 w 10000"/>
                <a:gd name="T55" fmla="*/ 865 h 9621"/>
                <a:gd name="T56" fmla="*/ 1889 w 10000"/>
                <a:gd name="T57" fmla="*/ 775 h 9621"/>
                <a:gd name="T58" fmla="*/ 1346 w 10000"/>
                <a:gd name="T59" fmla="*/ 579 h 9621"/>
                <a:gd name="T60" fmla="*/ 882 w 10000"/>
                <a:gd name="T61" fmla="*/ 400 h 9621"/>
                <a:gd name="T62" fmla="*/ 511 w 10000"/>
                <a:gd name="T63" fmla="*/ 253 h 9621"/>
                <a:gd name="T64" fmla="*/ 234 w 10000"/>
                <a:gd name="T65" fmla="*/ 118 h 9621"/>
                <a:gd name="T66" fmla="*/ 0 w 10000"/>
                <a:gd name="T67" fmla="*/ 0 h 9621"/>
                <a:gd name="T68" fmla="*/ 0 w 10000"/>
                <a:gd name="T69" fmla="*/ 0 h 9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5"/>
            <p:cNvSpPr>
              <a:spLocks noEditPoints="1"/>
            </p:cNvSpPr>
            <p:nvPr/>
          </p:nvSpPr>
          <p:spPr bwMode="gray">
            <a:xfrm>
              <a:off x="0" y="0"/>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4" name="Rectangle 13"/>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66441" y="2057400"/>
            <a:ext cx="6422004" cy="2095500"/>
          </a:xfrm>
        </p:spPr>
        <p:txBody>
          <a:bodyPr anchor="b"/>
          <a:lstStyle>
            <a:lvl1pPr algn="l">
              <a:defRPr sz="36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ormAutofit/>
          </a:bodyPr>
          <a:lstStyle>
            <a:lvl1pPr marL="0" indent="0" algn="l">
              <a:buNone/>
              <a:defRPr sz="18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5" name="Date Placeholder 3"/>
          <p:cNvSpPr>
            <a:spLocks noGrp="1"/>
          </p:cNvSpPr>
          <p:nvPr>
            <p:ph type="dt" sz="half" idx="10"/>
          </p:nvPr>
        </p:nvSpPr>
        <p:spPr/>
        <p:txBody>
          <a:bodyPr/>
          <a:lstStyle>
            <a:lvl1pPr>
              <a:defRPr/>
            </a:lvl1pPr>
          </a:lstStyle>
          <a:p>
            <a:pPr>
              <a:defRPr/>
            </a:pPr>
            <a:fld id="{0076036B-37D0-4E7D-86EA-D521E52B4BB2}" type="datetime1">
              <a:rPr lang="en-US"/>
              <a:pPr>
                <a:defRPr/>
              </a:pPr>
              <a:t>10/23/2023</a:t>
            </a:fld>
            <a:endParaRPr lang="en-GB"/>
          </a:p>
        </p:txBody>
      </p:sp>
      <p:sp>
        <p:nvSpPr>
          <p:cNvPr id="16" name="Footer Placeholder 4"/>
          <p:cNvSpPr>
            <a:spLocks noGrp="1"/>
          </p:cNvSpPr>
          <p:nvPr>
            <p:ph type="ftr" sz="quarter" idx="11"/>
          </p:nvPr>
        </p:nvSpPr>
        <p:spPr/>
        <p:txBody>
          <a:bodyPr/>
          <a:lstStyle>
            <a:lvl1pPr>
              <a:defRPr/>
            </a:lvl1pPr>
          </a:lstStyle>
          <a:p>
            <a:pPr>
              <a:defRPr/>
            </a:pPr>
            <a:endParaRPr lang="en-GB"/>
          </a:p>
        </p:txBody>
      </p:sp>
      <p:sp>
        <p:nvSpPr>
          <p:cNvPr id="17" name="Slide Number Placeholder 5"/>
          <p:cNvSpPr>
            <a:spLocks noGrp="1"/>
          </p:cNvSpPr>
          <p:nvPr>
            <p:ph type="sldNum" sz="quarter" idx="12"/>
          </p:nvPr>
        </p:nvSpPr>
        <p:spPr>
          <a:xfrm>
            <a:off x="7766050" y="295275"/>
            <a:ext cx="628650" cy="768350"/>
          </a:xfrm>
        </p:spPr>
        <p:txBody>
          <a:bodyPr/>
          <a:lstStyle>
            <a:lvl1pPr>
              <a:defRPr/>
            </a:lvl1pPr>
          </a:lstStyle>
          <a:p>
            <a:pPr>
              <a:defRPr/>
            </a:pPr>
            <a:fld id="{3ECD35DE-5BE2-4FF3-AD4C-E100DA9861D2}" type="slidenum">
              <a:rPr lang="el-GR" altLang="en-CY"/>
              <a:pPr>
                <a:defRPr/>
              </a:pPr>
              <a:t>‹#›</a:t>
            </a:fld>
            <a:endParaRPr lang="el-GR" altLang="en-CY"/>
          </a:p>
        </p:txBody>
      </p:sp>
    </p:spTree>
    <p:extLst>
      <p:ext uri="{BB962C8B-B14F-4D97-AF65-F5344CB8AC3E}">
        <p14:creationId xmlns:p14="http://schemas.microsoft.com/office/powerpoint/2010/main" val="1275435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cxnSp>
        <p:nvCxnSpPr>
          <p:cNvPr id="9" name="Straight Connector 8"/>
          <p:cNvCxnSpPr/>
          <p:nvPr/>
        </p:nvCxnSpPr>
        <p:spPr>
          <a:xfrm>
            <a:off x="3294063" y="2489200"/>
            <a:ext cx="0" cy="3546475"/>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849938" y="2489200"/>
            <a:ext cx="0" cy="3546475"/>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866441" y="922305"/>
            <a:ext cx="6423592" cy="714660"/>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1" y="2489200"/>
            <a:ext cx="2313433"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5"/>
            <a:ext cx="2313432" cy="287771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8472" y="2489200"/>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2" y="3147165"/>
            <a:ext cx="2326749" cy="2869878"/>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63820" y="2489201"/>
            <a:ext cx="231374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3821" y="3147164"/>
            <a:ext cx="2313740" cy="2888366"/>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Date Placeholder 6"/>
          <p:cNvSpPr>
            <a:spLocks noGrp="1"/>
          </p:cNvSpPr>
          <p:nvPr>
            <p:ph type="dt" sz="half" idx="18"/>
          </p:nvPr>
        </p:nvSpPr>
        <p:spPr/>
        <p:txBody>
          <a:bodyPr/>
          <a:lstStyle>
            <a:lvl1pPr>
              <a:defRPr/>
            </a:lvl1pPr>
          </a:lstStyle>
          <a:p>
            <a:pPr>
              <a:defRPr/>
            </a:pPr>
            <a:fld id="{5183FE33-11D1-41C3-BEB9-7562B1044A77}" type="datetime1">
              <a:rPr lang="en-US"/>
              <a:pPr>
                <a:defRPr/>
              </a:pPr>
              <a:t>10/23/2023</a:t>
            </a:fld>
            <a:endParaRPr lang="en-GB"/>
          </a:p>
        </p:txBody>
      </p:sp>
      <p:sp>
        <p:nvSpPr>
          <p:cNvPr id="12" name="Footer Placeholder 7"/>
          <p:cNvSpPr>
            <a:spLocks noGrp="1"/>
          </p:cNvSpPr>
          <p:nvPr>
            <p:ph type="ftr" sz="quarter" idx="19"/>
          </p:nvPr>
        </p:nvSpPr>
        <p:spPr/>
        <p:txBody>
          <a:bodyPr/>
          <a:lstStyle>
            <a:lvl1pPr>
              <a:defRPr/>
            </a:lvl1pPr>
          </a:lstStyle>
          <a:p>
            <a:pPr>
              <a:defRPr/>
            </a:pPr>
            <a:endParaRPr lang="en-GB"/>
          </a:p>
        </p:txBody>
      </p:sp>
      <p:sp>
        <p:nvSpPr>
          <p:cNvPr id="13" name="Slide Number Placeholder 8"/>
          <p:cNvSpPr>
            <a:spLocks noGrp="1"/>
          </p:cNvSpPr>
          <p:nvPr>
            <p:ph type="sldNum" sz="quarter" idx="20"/>
          </p:nvPr>
        </p:nvSpPr>
        <p:spPr>
          <a:xfrm>
            <a:off x="7766050" y="295275"/>
            <a:ext cx="628650" cy="768350"/>
          </a:xfrm>
        </p:spPr>
        <p:txBody>
          <a:bodyPr/>
          <a:lstStyle>
            <a:lvl1pPr>
              <a:defRPr/>
            </a:lvl1pPr>
          </a:lstStyle>
          <a:p>
            <a:pPr>
              <a:defRPr/>
            </a:pPr>
            <a:fld id="{7215E4ED-A7F2-42F9-B5C5-8C163D92511C}" type="slidenum">
              <a:rPr lang="el-GR" altLang="en-CY"/>
              <a:pPr>
                <a:defRPr/>
              </a:pPr>
              <a:t>‹#›</a:t>
            </a:fld>
            <a:endParaRPr lang="el-GR" altLang="en-CY"/>
          </a:p>
        </p:txBody>
      </p:sp>
    </p:spTree>
    <p:extLst>
      <p:ext uri="{BB962C8B-B14F-4D97-AF65-F5344CB8AC3E}">
        <p14:creationId xmlns:p14="http://schemas.microsoft.com/office/powerpoint/2010/main" val="1902573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cxnSp>
        <p:nvCxnSpPr>
          <p:cNvPr id="12" name="Straight Connector 11"/>
          <p:cNvCxnSpPr/>
          <p:nvPr/>
        </p:nvCxnSpPr>
        <p:spPr>
          <a:xfrm>
            <a:off x="3289300" y="2489200"/>
            <a:ext cx="0" cy="3546475"/>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849938" y="2489200"/>
            <a:ext cx="0" cy="3546475"/>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866441" y="927101"/>
            <a:ext cx="6423592"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81461" y="4180095"/>
            <a:ext cx="229904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012743" y="2486221"/>
            <a:ext cx="2021456" cy="1450321"/>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0" name="Text Placeholder 3"/>
          <p:cNvSpPr>
            <a:spLocks noGrp="1"/>
          </p:cNvSpPr>
          <p:nvPr>
            <p:ph type="body" sz="half" idx="21"/>
          </p:nvPr>
        </p:nvSpPr>
        <p:spPr>
          <a:xfrm>
            <a:off x="881461" y="4837558"/>
            <a:ext cx="2298410" cy="118732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4318" y="4179596"/>
            <a:ext cx="231779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16"/>
          </p:nvPr>
        </p:nvSpPr>
        <p:spPr>
          <a:xfrm>
            <a:off x="3550622" y="2509453"/>
            <a:ext cx="2025182" cy="1427089"/>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4" name="Text Placeholder 3"/>
          <p:cNvSpPr>
            <a:spLocks noGrp="1"/>
          </p:cNvSpPr>
          <p:nvPr>
            <p:ph type="body" sz="half" idx="19"/>
          </p:nvPr>
        </p:nvSpPr>
        <p:spPr>
          <a:xfrm>
            <a:off x="3404318" y="4837558"/>
            <a:ext cx="2330903" cy="118732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63821" y="4179595"/>
            <a:ext cx="229949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17"/>
          </p:nvPr>
        </p:nvSpPr>
        <p:spPr>
          <a:xfrm>
            <a:off x="6104946" y="2509453"/>
            <a:ext cx="2018839" cy="1427089"/>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7" name="Text Placeholder 3"/>
          <p:cNvSpPr>
            <a:spLocks noGrp="1"/>
          </p:cNvSpPr>
          <p:nvPr>
            <p:ph type="body" sz="half" idx="20"/>
          </p:nvPr>
        </p:nvSpPr>
        <p:spPr>
          <a:xfrm>
            <a:off x="5963821" y="4837558"/>
            <a:ext cx="2299492" cy="118732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6"/>
          <p:cNvSpPr>
            <a:spLocks noGrp="1"/>
          </p:cNvSpPr>
          <p:nvPr>
            <p:ph type="dt" sz="half" idx="22"/>
          </p:nvPr>
        </p:nvSpPr>
        <p:spPr/>
        <p:txBody>
          <a:bodyPr/>
          <a:lstStyle>
            <a:lvl1pPr>
              <a:defRPr/>
            </a:lvl1pPr>
          </a:lstStyle>
          <a:p>
            <a:pPr>
              <a:defRPr/>
            </a:pPr>
            <a:fld id="{B2439FFE-0F42-499A-A473-B97D2FD80887}" type="datetime1">
              <a:rPr lang="en-US"/>
              <a:pPr>
                <a:defRPr/>
              </a:pPr>
              <a:t>10/23/2023</a:t>
            </a:fld>
            <a:endParaRPr lang="en-GB"/>
          </a:p>
        </p:txBody>
      </p:sp>
      <p:sp>
        <p:nvSpPr>
          <p:cNvPr id="16" name="Footer Placeholder 7"/>
          <p:cNvSpPr>
            <a:spLocks noGrp="1"/>
          </p:cNvSpPr>
          <p:nvPr>
            <p:ph type="ftr" sz="quarter" idx="23"/>
          </p:nvPr>
        </p:nvSpPr>
        <p:spPr/>
        <p:txBody>
          <a:bodyPr/>
          <a:lstStyle>
            <a:lvl1pPr>
              <a:defRPr/>
            </a:lvl1pPr>
          </a:lstStyle>
          <a:p>
            <a:pPr>
              <a:defRPr/>
            </a:pPr>
            <a:endParaRPr lang="en-GB"/>
          </a:p>
        </p:txBody>
      </p:sp>
      <p:sp>
        <p:nvSpPr>
          <p:cNvPr id="17" name="Slide Number Placeholder 8"/>
          <p:cNvSpPr>
            <a:spLocks noGrp="1"/>
          </p:cNvSpPr>
          <p:nvPr>
            <p:ph type="sldNum" sz="quarter" idx="24"/>
          </p:nvPr>
        </p:nvSpPr>
        <p:spPr>
          <a:xfrm>
            <a:off x="7766050" y="295275"/>
            <a:ext cx="628650" cy="768350"/>
          </a:xfrm>
        </p:spPr>
        <p:txBody>
          <a:bodyPr/>
          <a:lstStyle>
            <a:lvl1pPr>
              <a:defRPr/>
            </a:lvl1pPr>
          </a:lstStyle>
          <a:p>
            <a:pPr>
              <a:defRPr/>
            </a:pPr>
            <a:fld id="{74DFD2FB-5B6B-429E-A3E4-B615B17A90EB}" type="slidenum">
              <a:rPr lang="el-GR" altLang="en-CY"/>
              <a:pPr>
                <a:defRPr/>
              </a:pPr>
              <a:t>‹#›</a:t>
            </a:fld>
            <a:endParaRPr lang="el-GR" altLang="en-CY"/>
          </a:p>
        </p:txBody>
      </p:sp>
    </p:spTree>
    <p:extLst>
      <p:ext uri="{BB962C8B-B14F-4D97-AF65-F5344CB8AC3E}">
        <p14:creationId xmlns:p14="http://schemas.microsoft.com/office/powerpoint/2010/main" val="1930891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1417657-D369-430A-A364-E562EBED3917}" type="datetime1">
              <a:rPr lang="en-US"/>
              <a:pPr>
                <a:defRPr/>
              </a:pPr>
              <a:t>10/23/2023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7766050" y="295275"/>
            <a:ext cx="628650" cy="768350"/>
          </a:xfrm>
        </p:spPr>
        <p:txBody>
          <a:bodyPr/>
          <a:lstStyle>
            <a:lvl1pPr>
              <a:defRPr/>
            </a:lvl1pPr>
          </a:lstStyle>
          <a:p>
            <a:pPr>
              <a:defRPr/>
            </a:pPr>
            <a:fld id="{8E2092DC-2AC1-41BA-9FF4-6A7C17876A3F}" type="slidenum">
              <a:rPr lang="el-GR" altLang="en-CY"/>
              <a:pPr>
                <a:defRPr/>
              </a:pPr>
              <a:t>‹#›</a:t>
            </a:fld>
            <a:endParaRPr lang="el-GR" altLang="en-CY"/>
          </a:p>
        </p:txBody>
      </p:sp>
    </p:spTree>
    <p:extLst>
      <p:ext uri="{BB962C8B-B14F-4D97-AF65-F5344CB8AC3E}">
        <p14:creationId xmlns:p14="http://schemas.microsoft.com/office/powerpoint/2010/main" val="3066476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17"/>
          <p:cNvGrpSpPr>
            <a:grpSpLocks/>
          </p:cNvGrpSpPr>
          <p:nvPr/>
        </p:nvGrpSpPr>
        <p:grpSpPr bwMode="auto">
          <a:xfrm>
            <a:off x="0" y="0"/>
            <a:ext cx="9144000" cy="6861175"/>
            <a:chOff x="0" y="0"/>
            <a:chExt cx="9144000" cy="6860799"/>
          </a:xfrm>
        </p:grpSpPr>
        <p:sp>
          <p:nvSpPr>
            <p:cNvPr id="5" name="Rectangle 4"/>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a:spLocks/>
            </p:cNvSpPr>
            <p:nvPr/>
          </p:nvSpPr>
          <p:spPr bwMode="gray">
            <a:xfrm rot="4966650">
              <a:off x="4673046" y="5107506"/>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33"/>
            <p:cNvSpPr>
              <a:spLocks/>
            </p:cNvSpPr>
            <p:nvPr/>
          </p:nvSpPr>
          <p:spPr bwMode="gray">
            <a:xfrm rot="5400000">
              <a:off x="1299309" y="1765596"/>
              <a:ext cx="5995993" cy="3326809"/>
            </a:xfrm>
            <a:custGeom>
              <a:avLst/>
              <a:gdLst>
                <a:gd name="T0" fmla="*/ 0 w 4960"/>
                <a:gd name="T1" fmla="*/ 0 h 2752"/>
                <a:gd name="T2" fmla="*/ 0 w 4960"/>
                <a:gd name="T3" fmla="*/ 324 h 2752"/>
                <a:gd name="T4" fmla="*/ 0 w 4960"/>
                <a:gd name="T5" fmla="*/ 1992 h 2752"/>
                <a:gd name="T6" fmla="*/ 0 w 4960"/>
                <a:gd name="T7" fmla="*/ 2752 h 2752"/>
                <a:gd name="T8" fmla="*/ 4960 w 4960"/>
                <a:gd name="T9" fmla="*/ 2752 h 2752"/>
                <a:gd name="T10" fmla="*/ 4960 w 4960"/>
                <a:gd name="T11" fmla="*/ 1992 h 2752"/>
                <a:gd name="T12" fmla="*/ 4960 w 4960"/>
                <a:gd name="T13" fmla="*/ 324 h 2752"/>
                <a:gd name="T14" fmla="*/ 4960 w 4960"/>
                <a:gd name="T15" fmla="*/ 0 h 2752"/>
                <a:gd name="T16" fmla="*/ 4960 w 4960"/>
                <a:gd name="T17" fmla="*/ 0 h 2752"/>
                <a:gd name="T18" fmla="*/ 4734 w 4960"/>
                <a:gd name="T19" fmla="*/ 34 h 2752"/>
                <a:gd name="T20" fmla="*/ 4510 w 4960"/>
                <a:gd name="T21" fmla="*/ 64 h 2752"/>
                <a:gd name="T22" fmla="*/ 4284 w 4960"/>
                <a:gd name="T23" fmla="*/ 90 h 2752"/>
                <a:gd name="T24" fmla="*/ 4060 w 4960"/>
                <a:gd name="T25" fmla="*/ 114 h 2752"/>
                <a:gd name="T26" fmla="*/ 3836 w 4960"/>
                <a:gd name="T27" fmla="*/ 132 h 2752"/>
                <a:gd name="T28" fmla="*/ 3614 w 4960"/>
                <a:gd name="T29" fmla="*/ 146 h 2752"/>
                <a:gd name="T30" fmla="*/ 3392 w 4960"/>
                <a:gd name="T31" fmla="*/ 158 h 2752"/>
                <a:gd name="T32" fmla="*/ 3174 w 4960"/>
                <a:gd name="T33" fmla="*/ 166 h 2752"/>
                <a:gd name="T34" fmla="*/ 2960 w 4960"/>
                <a:gd name="T35" fmla="*/ 172 h 2752"/>
                <a:gd name="T36" fmla="*/ 2748 w 4960"/>
                <a:gd name="T37" fmla="*/ 174 h 2752"/>
                <a:gd name="T38" fmla="*/ 2542 w 4960"/>
                <a:gd name="T39" fmla="*/ 174 h 2752"/>
                <a:gd name="T40" fmla="*/ 2338 w 4960"/>
                <a:gd name="T41" fmla="*/ 174 h 2752"/>
                <a:gd name="T42" fmla="*/ 2140 w 4960"/>
                <a:gd name="T43" fmla="*/ 170 h 2752"/>
                <a:gd name="T44" fmla="*/ 1948 w 4960"/>
                <a:gd name="T45" fmla="*/ 164 h 2752"/>
                <a:gd name="T46" fmla="*/ 1762 w 4960"/>
                <a:gd name="T47" fmla="*/ 156 h 2752"/>
                <a:gd name="T48" fmla="*/ 1582 w 4960"/>
                <a:gd name="T49" fmla="*/ 148 h 2752"/>
                <a:gd name="T50" fmla="*/ 1410 w 4960"/>
                <a:gd name="T51" fmla="*/ 138 h 2752"/>
                <a:gd name="T52" fmla="*/ 1244 w 4960"/>
                <a:gd name="T53" fmla="*/ 128 h 2752"/>
                <a:gd name="T54" fmla="*/ 1088 w 4960"/>
                <a:gd name="T55" fmla="*/ 116 h 2752"/>
                <a:gd name="T56" fmla="*/ 938 w 4960"/>
                <a:gd name="T57" fmla="*/ 104 h 2752"/>
                <a:gd name="T58" fmla="*/ 668 w 4960"/>
                <a:gd name="T59" fmla="*/ 78 h 2752"/>
                <a:gd name="T60" fmla="*/ 438 w 4960"/>
                <a:gd name="T61" fmla="*/ 54 h 2752"/>
                <a:gd name="T62" fmla="*/ 254 w 4960"/>
                <a:gd name="T63" fmla="*/ 34 h 2752"/>
                <a:gd name="T64" fmla="*/ 116 w 4960"/>
                <a:gd name="T65" fmla="*/ 16 h 2752"/>
                <a:gd name="T66" fmla="*/ 0 w 4960"/>
                <a:gd name="T67" fmla="*/ 0 h 2752"/>
                <a:gd name="T68" fmla="*/ 0 w 4960"/>
                <a:gd name="T69" fmla="*/ 0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60" h="2752">
                  <a:moveTo>
                    <a:pt x="0" y="0"/>
                  </a:moveTo>
                  <a:lnTo>
                    <a:pt x="0" y="324"/>
                  </a:lnTo>
                  <a:lnTo>
                    <a:pt x="0" y="1992"/>
                  </a:lnTo>
                  <a:lnTo>
                    <a:pt x="0" y="2752"/>
                  </a:lnTo>
                  <a:lnTo>
                    <a:pt x="4960" y="2752"/>
                  </a:lnTo>
                  <a:lnTo>
                    <a:pt x="4960" y="1992"/>
                  </a:lnTo>
                  <a:lnTo>
                    <a:pt x="4960" y="324"/>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Rectangle 12"/>
            <p:cNvSpPr/>
            <p:nvPr/>
          </p:nvSpPr>
          <p:spPr bwMode="gray">
            <a:xfrm>
              <a:off x="414338" y="401616"/>
              <a:ext cx="4611687" cy="60543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a:spLocks noEditPoints="1"/>
            </p:cNvSpPr>
            <p:nvPr/>
          </p:nvSpPr>
          <p:spPr bwMode="gray">
            <a:xfrm>
              <a:off x="0" y="0"/>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5" name="Rectangle 14"/>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168970" y="1447799"/>
            <a:ext cx="1077347" cy="4571999"/>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866440" y="1447799"/>
            <a:ext cx="4417234"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Date Placeholder 3"/>
          <p:cNvSpPr>
            <a:spLocks noGrp="1"/>
          </p:cNvSpPr>
          <p:nvPr>
            <p:ph type="dt" sz="half" idx="10"/>
          </p:nvPr>
        </p:nvSpPr>
        <p:spPr/>
        <p:txBody>
          <a:bodyPr/>
          <a:lstStyle>
            <a:lvl1pPr>
              <a:defRPr/>
            </a:lvl1pPr>
          </a:lstStyle>
          <a:p>
            <a:pPr>
              <a:defRPr/>
            </a:pPr>
            <a:fld id="{DE53EE9A-41EF-401D-AA34-793AD3718BAE}" type="datetime1">
              <a:rPr lang="en-US"/>
              <a:pPr>
                <a:defRPr/>
              </a:pPr>
              <a:t>10/23/2023</a:t>
            </a:fld>
            <a:endParaRPr lang="en-GB"/>
          </a:p>
        </p:txBody>
      </p:sp>
      <p:sp>
        <p:nvSpPr>
          <p:cNvPr id="17" name="Footer Placeholder 4"/>
          <p:cNvSpPr>
            <a:spLocks noGrp="1"/>
          </p:cNvSpPr>
          <p:nvPr>
            <p:ph type="ftr" sz="quarter" idx="11"/>
          </p:nvPr>
        </p:nvSpPr>
        <p:spPr/>
        <p:txBody>
          <a:bodyPr/>
          <a:lstStyle>
            <a:lvl1pPr>
              <a:defRPr/>
            </a:lvl1pPr>
          </a:lstStyle>
          <a:p>
            <a:pPr>
              <a:defRPr/>
            </a:pPr>
            <a:endParaRPr lang="en-GB"/>
          </a:p>
        </p:txBody>
      </p:sp>
      <p:sp>
        <p:nvSpPr>
          <p:cNvPr id="18" name="Slide Number Placeholder 5"/>
          <p:cNvSpPr>
            <a:spLocks noGrp="1"/>
          </p:cNvSpPr>
          <p:nvPr>
            <p:ph type="sldNum" sz="quarter" idx="12"/>
          </p:nvPr>
        </p:nvSpPr>
        <p:spPr>
          <a:xfrm>
            <a:off x="7766050" y="295275"/>
            <a:ext cx="628650" cy="768350"/>
          </a:xfrm>
        </p:spPr>
        <p:txBody>
          <a:bodyPr/>
          <a:lstStyle>
            <a:lvl1pPr>
              <a:defRPr/>
            </a:lvl1pPr>
          </a:lstStyle>
          <a:p>
            <a:pPr>
              <a:defRPr/>
            </a:pPr>
            <a:fld id="{CDF2CD1D-A860-4B59-95A0-304A949E9509}" type="slidenum">
              <a:rPr lang="el-GR" altLang="en-CY"/>
              <a:pPr>
                <a:defRPr/>
              </a:pPr>
              <a:t>‹#›</a:t>
            </a:fld>
            <a:endParaRPr lang="el-GR" altLang="en-CY"/>
          </a:p>
        </p:txBody>
      </p:sp>
    </p:spTree>
    <p:extLst>
      <p:ext uri="{BB962C8B-B14F-4D97-AF65-F5344CB8AC3E}">
        <p14:creationId xmlns:p14="http://schemas.microsoft.com/office/powerpoint/2010/main" val="4291803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8F84BA1-505E-4A69-AAFE-107B6E17FC3C}" type="datetime1">
              <a:rPr lang="en-US"/>
              <a:pPr>
                <a:defRPr/>
              </a:pPr>
              <a:t>10/23/2023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lgn="ctr">
              <a:defRPr sz="2800" b="0" i="0" smtClean="0">
                <a:solidFill>
                  <a:schemeClr val="bg1"/>
                </a:solidFill>
                <a:latin typeface="+mn-lt"/>
              </a:defRPr>
            </a:lvl1pPr>
          </a:lstStyle>
          <a:p>
            <a:pPr>
              <a:defRPr/>
            </a:pPr>
            <a:fld id="{F8E43469-7EDE-4B71-B8AD-F15643CA0231}" type="slidenum">
              <a:rPr lang="el-GR" altLang="en-CY"/>
              <a:pPr>
                <a:defRPr/>
              </a:pPr>
              <a:t>‹#›</a:t>
            </a:fld>
            <a:endParaRPr lang="el-GR" altLang="en-CY"/>
          </a:p>
        </p:txBody>
      </p:sp>
    </p:spTree>
    <p:extLst>
      <p:ext uri="{BB962C8B-B14F-4D97-AF65-F5344CB8AC3E}">
        <p14:creationId xmlns:p14="http://schemas.microsoft.com/office/powerpoint/2010/main" val="1501187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17"/>
          <p:cNvGrpSpPr>
            <a:grpSpLocks/>
          </p:cNvGrpSpPr>
          <p:nvPr/>
        </p:nvGrpSpPr>
        <p:grpSpPr bwMode="auto">
          <a:xfrm>
            <a:off x="0" y="0"/>
            <a:ext cx="9144000" cy="6861175"/>
            <a:chOff x="0" y="0"/>
            <a:chExt cx="9144000" cy="6860799"/>
          </a:xfrm>
        </p:grpSpPr>
        <p:sp>
          <p:nvSpPr>
            <p:cNvPr id="5" name="Rectangle 4"/>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a:spLocks/>
            </p:cNvSpPr>
            <p:nvPr/>
          </p:nvSpPr>
          <p:spPr bwMode="gray">
            <a:xfrm rot="-5912394">
              <a:off x="3320102" y="1458373"/>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33"/>
            <p:cNvSpPr>
              <a:spLocks/>
            </p:cNvSpPr>
            <p:nvPr/>
          </p:nvSpPr>
          <p:spPr bwMode="gray">
            <a:xfrm rot="-5400000">
              <a:off x="3105027" y="1765596"/>
              <a:ext cx="5995993" cy="3326809"/>
            </a:xfrm>
            <a:custGeom>
              <a:avLst/>
              <a:gdLst>
                <a:gd name="T0" fmla="*/ 0 w 4960"/>
                <a:gd name="T1" fmla="*/ 0 h 2752"/>
                <a:gd name="T2" fmla="*/ 0 w 4960"/>
                <a:gd name="T3" fmla="*/ 324 h 2752"/>
                <a:gd name="T4" fmla="*/ 0 w 4960"/>
                <a:gd name="T5" fmla="*/ 1992 h 2752"/>
                <a:gd name="T6" fmla="*/ 0 w 4960"/>
                <a:gd name="T7" fmla="*/ 2752 h 2752"/>
                <a:gd name="T8" fmla="*/ 4960 w 4960"/>
                <a:gd name="T9" fmla="*/ 2752 h 2752"/>
                <a:gd name="T10" fmla="*/ 4960 w 4960"/>
                <a:gd name="T11" fmla="*/ 1992 h 2752"/>
                <a:gd name="T12" fmla="*/ 4960 w 4960"/>
                <a:gd name="T13" fmla="*/ 324 h 2752"/>
                <a:gd name="T14" fmla="*/ 4960 w 4960"/>
                <a:gd name="T15" fmla="*/ 0 h 2752"/>
                <a:gd name="T16" fmla="*/ 4960 w 4960"/>
                <a:gd name="T17" fmla="*/ 0 h 2752"/>
                <a:gd name="T18" fmla="*/ 4734 w 4960"/>
                <a:gd name="T19" fmla="*/ 34 h 2752"/>
                <a:gd name="T20" fmla="*/ 4510 w 4960"/>
                <a:gd name="T21" fmla="*/ 64 h 2752"/>
                <a:gd name="T22" fmla="*/ 4284 w 4960"/>
                <a:gd name="T23" fmla="*/ 90 h 2752"/>
                <a:gd name="T24" fmla="*/ 4060 w 4960"/>
                <a:gd name="T25" fmla="*/ 114 h 2752"/>
                <a:gd name="T26" fmla="*/ 3836 w 4960"/>
                <a:gd name="T27" fmla="*/ 132 h 2752"/>
                <a:gd name="T28" fmla="*/ 3614 w 4960"/>
                <a:gd name="T29" fmla="*/ 146 h 2752"/>
                <a:gd name="T30" fmla="*/ 3392 w 4960"/>
                <a:gd name="T31" fmla="*/ 158 h 2752"/>
                <a:gd name="T32" fmla="*/ 3174 w 4960"/>
                <a:gd name="T33" fmla="*/ 166 h 2752"/>
                <a:gd name="T34" fmla="*/ 2960 w 4960"/>
                <a:gd name="T35" fmla="*/ 172 h 2752"/>
                <a:gd name="T36" fmla="*/ 2748 w 4960"/>
                <a:gd name="T37" fmla="*/ 174 h 2752"/>
                <a:gd name="T38" fmla="*/ 2542 w 4960"/>
                <a:gd name="T39" fmla="*/ 174 h 2752"/>
                <a:gd name="T40" fmla="*/ 2338 w 4960"/>
                <a:gd name="T41" fmla="*/ 174 h 2752"/>
                <a:gd name="T42" fmla="*/ 2140 w 4960"/>
                <a:gd name="T43" fmla="*/ 170 h 2752"/>
                <a:gd name="T44" fmla="*/ 1948 w 4960"/>
                <a:gd name="T45" fmla="*/ 164 h 2752"/>
                <a:gd name="T46" fmla="*/ 1762 w 4960"/>
                <a:gd name="T47" fmla="*/ 156 h 2752"/>
                <a:gd name="T48" fmla="*/ 1582 w 4960"/>
                <a:gd name="T49" fmla="*/ 148 h 2752"/>
                <a:gd name="T50" fmla="*/ 1410 w 4960"/>
                <a:gd name="T51" fmla="*/ 138 h 2752"/>
                <a:gd name="T52" fmla="*/ 1244 w 4960"/>
                <a:gd name="T53" fmla="*/ 128 h 2752"/>
                <a:gd name="T54" fmla="*/ 1088 w 4960"/>
                <a:gd name="T55" fmla="*/ 116 h 2752"/>
                <a:gd name="T56" fmla="*/ 938 w 4960"/>
                <a:gd name="T57" fmla="*/ 104 h 2752"/>
                <a:gd name="T58" fmla="*/ 668 w 4960"/>
                <a:gd name="T59" fmla="*/ 78 h 2752"/>
                <a:gd name="T60" fmla="*/ 438 w 4960"/>
                <a:gd name="T61" fmla="*/ 54 h 2752"/>
                <a:gd name="T62" fmla="*/ 254 w 4960"/>
                <a:gd name="T63" fmla="*/ 34 h 2752"/>
                <a:gd name="T64" fmla="*/ 116 w 4960"/>
                <a:gd name="T65" fmla="*/ 16 h 2752"/>
                <a:gd name="T66" fmla="*/ 0 w 4960"/>
                <a:gd name="T67" fmla="*/ 0 h 2752"/>
                <a:gd name="T68" fmla="*/ 0 w 4960"/>
                <a:gd name="T69" fmla="*/ 0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60" h="2752">
                  <a:moveTo>
                    <a:pt x="0" y="0"/>
                  </a:moveTo>
                  <a:lnTo>
                    <a:pt x="0" y="324"/>
                  </a:lnTo>
                  <a:lnTo>
                    <a:pt x="0" y="1992"/>
                  </a:lnTo>
                  <a:lnTo>
                    <a:pt x="0" y="2752"/>
                  </a:lnTo>
                  <a:lnTo>
                    <a:pt x="4960" y="2752"/>
                  </a:lnTo>
                  <a:lnTo>
                    <a:pt x="4960" y="1992"/>
                  </a:lnTo>
                  <a:lnTo>
                    <a:pt x="4960" y="324"/>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Rectangle 12"/>
            <p:cNvSpPr/>
            <p:nvPr/>
          </p:nvSpPr>
          <p:spPr bwMode="gray">
            <a:xfrm>
              <a:off x="5283200" y="401616"/>
              <a:ext cx="3465513" cy="60543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a:spLocks noEditPoints="1"/>
            </p:cNvSpPr>
            <p:nvPr/>
          </p:nvSpPr>
          <p:spPr bwMode="gray">
            <a:xfrm>
              <a:off x="0" y="0"/>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5" name="Rectangle 14"/>
          <p:cNvSpPr/>
          <p:nvPr/>
        </p:nvSpPr>
        <p:spPr>
          <a:xfrm>
            <a:off x="7737475" y="7938"/>
            <a:ext cx="685800" cy="109855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66441" y="2257588"/>
            <a:ext cx="3101765" cy="3020343"/>
          </a:xfrm>
        </p:spPr>
        <p:txBody>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7"/>
            <a:ext cx="3054653" cy="302034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6" name="Date Placeholder 3"/>
          <p:cNvSpPr>
            <a:spLocks noGrp="1"/>
          </p:cNvSpPr>
          <p:nvPr>
            <p:ph type="dt" sz="half" idx="10"/>
          </p:nvPr>
        </p:nvSpPr>
        <p:spPr/>
        <p:txBody>
          <a:bodyPr/>
          <a:lstStyle>
            <a:lvl1pPr>
              <a:defRPr/>
            </a:lvl1pPr>
          </a:lstStyle>
          <a:p>
            <a:pPr>
              <a:defRPr/>
            </a:pPr>
            <a:fld id="{5A6B0EFD-1D36-41C6-9E67-350E916A28E0}" type="datetime1">
              <a:rPr lang="en-US"/>
              <a:pPr>
                <a:defRPr/>
              </a:pPr>
              <a:t>10/23/2023</a:t>
            </a:fld>
            <a:endParaRPr lang="en-GB"/>
          </a:p>
        </p:txBody>
      </p:sp>
      <p:sp>
        <p:nvSpPr>
          <p:cNvPr id="17" name="Footer Placeholder 4"/>
          <p:cNvSpPr>
            <a:spLocks noGrp="1"/>
          </p:cNvSpPr>
          <p:nvPr>
            <p:ph type="ftr" sz="quarter" idx="11"/>
          </p:nvPr>
        </p:nvSpPr>
        <p:spPr/>
        <p:txBody>
          <a:bodyPr/>
          <a:lstStyle>
            <a:lvl1pPr>
              <a:defRPr/>
            </a:lvl1pPr>
          </a:lstStyle>
          <a:p>
            <a:pPr>
              <a:defRPr/>
            </a:pPr>
            <a:endParaRPr lang="en-GB"/>
          </a:p>
        </p:txBody>
      </p:sp>
      <p:sp>
        <p:nvSpPr>
          <p:cNvPr id="18" name="Slide Number Placeholder 5"/>
          <p:cNvSpPr>
            <a:spLocks noGrp="1"/>
          </p:cNvSpPr>
          <p:nvPr>
            <p:ph type="sldNum" sz="quarter" idx="12"/>
          </p:nvPr>
        </p:nvSpPr>
        <p:spPr/>
        <p:txBody>
          <a:bodyPr/>
          <a:lstStyle>
            <a:lvl1pPr algn="ctr">
              <a:defRPr sz="2800" b="0" i="0" smtClean="0">
                <a:solidFill>
                  <a:schemeClr val="bg1"/>
                </a:solidFill>
                <a:latin typeface="+mn-lt"/>
              </a:defRPr>
            </a:lvl1pPr>
          </a:lstStyle>
          <a:p>
            <a:pPr>
              <a:defRPr/>
            </a:pPr>
            <a:fld id="{AF3F0073-2A67-42E4-974D-CCC31551111A}" type="slidenum">
              <a:rPr lang="el-GR" altLang="en-CY"/>
              <a:pPr>
                <a:defRPr/>
              </a:pPr>
              <a:t>‹#›</a:t>
            </a:fld>
            <a:endParaRPr lang="el-GR" altLang="en-CY"/>
          </a:p>
        </p:txBody>
      </p:sp>
    </p:spTree>
    <p:extLst>
      <p:ext uri="{BB962C8B-B14F-4D97-AF65-F5344CB8AC3E}">
        <p14:creationId xmlns:p14="http://schemas.microsoft.com/office/powerpoint/2010/main" val="293073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66440" y="2489199"/>
            <a:ext cx="3636980" cy="353060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0" y="2489199"/>
            <a:ext cx="3636981" cy="35306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8BD60A04-93C6-43FE-9F5F-C96FEB447F0A}" type="datetime1">
              <a:rPr lang="en-US"/>
              <a:pPr>
                <a:defRPr/>
              </a:pPr>
              <a:t>10/23/2023</a:t>
            </a:fld>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lgn="ctr">
              <a:defRPr sz="2800" b="0" i="0" smtClean="0">
                <a:solidFill>
                  <a:schemeClr val="bg1"/>
                </a:solidFill>
                <a:latin typeface="+mn-lt"/>
              </a:defRPr>
            </a:lvl1pPr>
          </a:lstStyle>
          <a:p>
            <a:pPr>
              <a:defRPr/>
            </a:pPr>
            <a:fld id="{969EFF0C-3F66-4A07-BA16-E6DD2EEAF881}" type="slidenum">
              <a:rPr lang="el-GR" altLang="en-CY"/>
              <a:pPr>
                <a:defRPr/>
              </a:pPr>
              <a:t>‹#›</a:t>
            </a:fld>
            <a:endParaRPr lang="el-GR" altLang="en-CY"/>
          </a:p>
        </p:txBody>
      </p:sp>
    </p:spTree>
    <p:extLst>
      <p:ext uri="{BB962C8B-B14F-4D97-AF65-F5344CB8AC3E}">
        <p14:creationId xmlns:p14="http://schemas.microsoft.com/office/powerpoint/2010/main" val="184528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6440" y="2494298"/>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39" y="3253588"/>
            <a:ext cx="3636981" cy="276621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pPr>
              <a:defRPr/>
            </a:pPr>
            <a:fld id="{4322BF0D-3FDA-4227-83EA-B128F4865739}" type="datetime1">
              <a:rPr lang="en-US"/>
              <a:pPr>
                <a:defRPr/>
              </a:pPr>
              <a:t>10/23/2023</a:t>
            </a:fld>
            <a:endParaRPr lang="en-GB"/>
          </a:p>
        </p:txBody>
      </p:sp>
      <p:sp>
        <p:nvSpPr>
          <p:cNvPr id="8" name="Footer Placeholder 7"/>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lgn="ctr">
              <a:defRPr sz="2800" b="0" i="0" smtClean="0">
                <a:solidFill>
                  <a:schemeClr val="bg1"/>
                </a:solidFill>
                <a:latin typeface="+mn-lt"/>
              </a:defRPr>
            </a:lvl1pPr>
          </a:lstStyle>
          <a:p>
            <a:pPr>
              <a:defRPr/>
            </a:pPr>
            <a:fld id="{703F37F6-C42E-4BA1-B7B2-EABBFD1DF9F8}" type="slidenum">
              <a:rPr lang="el-GR" altLang="en-CY"/>
              <a:pPr>
                <a:defRPr/>
              </a:pPr>
              <a:t>‹#›</a:t>
            </a:fld>
            <a:endParaRPr lang="el-GR" altLang="en-CY"/>
          </a:p>
        </p:txBody>
      </p:sp>
    </p:spTree>
    <p:extLst>
      <p:ext uri="{BB962C8B-B14F-4D97-AF65-F5344CB8AC3E}">
        <p14:creationId xmlns:p14="http://schemas.microsoft.com/office/powerpoint/2010/main" val="189845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pPr>
              <a:defRPr/>
            </a:pPr>
            <a:fld id="{D05BD87C-68CE-4E0A-A503-CE6144C6BD68}" type="datetime1">
              <a:rPr lang="en-US"/>
              <a:pPr>
                <a:defRPr/>
              </a:pPr>
              <a:t>10/23/2023</a:t>
            </a:fld>
            <a:endParaRPr lang="en-GB"/>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lgn="ctr">
              <a:defRPr sz="2800" b="0" i="0" smtClean="0">
                <a:solidFill>
                  <a:schemeClr val="bg1"/>
                </a:solidFill>
                <a:latin typeface="+mn-lt"/>
              </a:defRPr>
            </a:lvl1pPr>
          </a:lstStyle>
          <a:p>
            <a:pPr>
              <a:defRPr/>
            </a:pPr>
            <a:fld id="{0F29F7D4-7645-4E99-80E7-D917C57AB0B0}" type="slidenum">
              <a:rPr lang="el-GR" altLang="en-CY"/>
              <a:pPr>
                <a:defRPr/>
              </a:pPr>
              <a:t>‹#›</a:t>
            </a:fld>
            <a:endParaRPr lang="el-GR" altLang="en-CY"/>
          </a:p>
        </p:txBody>
      </p:sp>
    </p:spTree>
    <p:extLst>
      <p:ext uri="{BB962C8B-B14F-4D97-AF65-F5344CB8AC3E}">
        <p14:creationId xmlns:p14="http://schemas.microsoft.com/office/powerpoint/2010/main" val="1358732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Date Placeholder 1"/>
          <p:cNvSpPr>
            <a:spLocks noGrp="1"/>
          </p:cNvSpPr>
          <p:nvPr>
            <p:ph type="dt" sz="half" idx="10"/>
          </p:nvPr>
        </p:nvSpPr>
        <p:spPr/>
        <p:txBody>
          <a:bodyPr/>
          <a:lstStyle>
            <a:lvl1pPr>
              <a:defRPr/>
            </a:lvl1pPr>
          </a:lstStyle>
          <a:p>
            <a:pPr>
              <a:defRPr/>
            </a:pPr>
            <a:fld id="{26B2C085-4678-4330-919A-8F56C603A6EE}" type="datetime1">
              <a:rPr lang="en-US"/>
              <a:pPr>
                <a:defRPr/>
              </a:pPr>
              <a:t>10/23/2023</a:t>
            </a:fld>
            <a:endParaRPr lang="en-GB"/>
          </a:p>
        </p:txBody>
      </p:sp>
      <p:sp>
        <p:nvSpPr>
          <p:cNvPr id="4" name="Footer Placeholder 2"/>
          <p:cNvSpPr>
            <a:spLocks noGrp="1"/>
          </p:cNvSpPr>
          <p:nvPr>
            <p:ph type="ftr" sz="quarter" idx="11"/>
          </p:nvPr>
        </p:nvSpPr>
        <p:spPr/>
        <p:txBody>
          <a:bodyPr/>
          <a:lstStyle>
            <a:lvl1pPr>
              <a:defRPr/>
            </a:lvl1pPr>
          </a:lstStyle>
          <a:p>
            <a:pPr>
              <a:defRPr/>
            </a:pPr>
            <a:endParaRPr lang="en-GB"/>
          </a:p>
        </p:txBody>
      </p:sp>
      <p:sp>
        <p:nvSpPr>
          <p:cNvPr id="5" name="Slide Number Placeholder 3"/>
          <p:cNvSpPr>
            <a:spLocks noGrp="1"/>
          </p:cNvSpPr>
          <p:nvPr>
            <p:ph type="sldNum" sz="quarter" idx="12"/>
          </p:nvPr>
        </p:nvSpPr>
        <p:spPr>
          <a:xfrm>
            <a:off x="7766050" y="295275"/>
            <a:ext cx="628650" cy="768350"/>
          </a:xfrm>
        </p:spPr>
        <p:txBody>
          <a:bodyPr/>
          <a:lstStyle>
            <a:lvl1pPr>
              <a:defRPr/>
            </a:lvl1pPr>
          </a:lstStyle>
          <a:p>
            <a:pPr>
              <a:defRPr/>
            </a:pPr>
            <a:fld id="{C6B8AA39-0B7D-4888-9B6B-3AE6B6B0100D}" type="slidenum">
              <a:rPr lang="el-GR" altLang="en-CY"/>
              <a:pPr>
                <a:defRPr/>
              </a:pPr>
              <a:t>‹#›</a:t>
            </a:fld>
            <a:endParaRPr lang="el-GR" altLang="en-CY"/>
          </a:p>
        </p:txBody>
      </p:sp>
    </p:spTree>
    <p:extLst>
      <p:ext uri="{BB962C8B-B14F-4D97-AF65-F5344CB8AC3E}">
        <p14:creationId xmlns:p14="http://schemas.microsoft.com/office/powerpoint/2010/main" val="3289953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17"/>
          <p:cNvGrpSpPr>
            <a:grpSpLocks/>
          </p:cNvGrpSpPr>
          <p:nvPr/>
        </p:nvGrpSpPr>
        <p:grpSpPr bwMode="auto">
          <a:xfrm>
            <a:off x="0" y="0"/>
            <a:ext cx="9144000" cy="6861175"/>
            <a:chOff x="0" y="0"/>
            <a:chExt cx="9144000" cy="6860799"/>
          </a:xfrm>
        </p:grpSpPr>
        <p:sp>
          <p:nvSpPr>
            <p:cNvPr id="6" name="Rectangle 5"/>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a:spLocks/>
            </p:cNvSpPr>
            <p:nvPr/>
          </p:nvSpPr>
          <p:spPr bwMode="gray">
            <a:xfrm rot="-5912394">
              <a:off x="2769747" y="1458373"/>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Rectangle 12"/>
            <p:cNvSpPr/>
            <p:nvPr/>
          </p:nvSpPr>
          <p:spPr>
            <a:xfrm>
              <a:off x="5283200" y="401616"/>
              <a:ext cx="3465513" cy="60543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34"/>
            <p:cNvSpPr>
              <a:spLocks/>
            </p:cNvSpPr>
            <p:nvPr/>
          </p:nvSpPr>
          <p:spPr bwMode="gray">
            <a:xfrm rot="-5400000">
              <a:off x="2548536" y="1765596"/>
              <a:ext cx="5995993" cy="3326809"/>
            </a:xfrm>
            <a:custGeom>
              <a:avLst/>
              <a:gdLst>
                <a:gd name="T0" fmla="*/ 0 w 4960"/>
                <a:gd name="T1" fmla="*/ 0 h 2752"/>
                <a:gd name="T2" fmla="*/ 0 w 4960"/>
                <a:gd name="T3" fmla="*/ 324 h 2752"/>
                <a:gd name="T4" fmla="*/ 0 w 4960"/>
                <a:gd name="T5" fmla="*/ 1992 h 2752"/>
                <a:gd name="T6" fmla="*/ 0 w 4960"/>
                <a:gd name="T7" fmla="*/ 2752 h 2752"/>
                <a:gd name="T8" fmla="*/ 4960 w 4960"/>
                <a:gd name="T9" fmla="*/ 2752 h 2752"/>
                <a:gd name="T10" fmla="*/ 4960 w 4960"/>
                <a:gd name="T11" fmla="*/ 1992 h 2752"/>
                <a:gd name="T12" fmla="*/ 4960 w 4960"/>
                <a:gd name="T13" fmla="*/ 324 h 2752"/>
                <a:gd name="T14" fmla="*/ 4960 w 4960"/>
                <a:gd name="T15" fmla="*/ 0 h 2752"/>
                <a:gd name="T16" fmla="*/ 4960 w 4960"/>
                <a:gd name="T17" fmla="*/ 0 h 2752"/>
                <a:gd name="T18" fmla="*/ 4734 w 4960"/>
                <a:gd name="T19" fmla="*/ 34 h 2752"/>
                <a:gd name="T20" fmla="*/ 4510 w 4960"/>
                <a:gd name="T21" fmla="*/ 64 h 2752"/>
                <a:gd name="T22" fmla="*/ 4284 w 4960"/>
                <a:gd name="T23" fmla="*/ 90 h 2752"/>
                <a:gd name="T24" fmla="*/ 4060 w 4960"/>
                <a:gd name="T25" fmla="*/ 114 h 2752"/>
                <a:gd name="T26" fmla="*/ 3836 w 4960"/>
                <a:gd name="T27" fmla="*/ 132 h 2752"/>
                <a:gd name="T28" fmla="*/ 3614 w 4960"/>
                <a:gd name="T29" fmla="*/ 146 h 2752"/>
                <a:gd name="T30" fmla="*/ 3392 w 4960"/>
                <a:gd name="T31" fmla="*/ 158 h 2752"/>
                <a:gd name="T32" fmla="*/ 3174 w 4960"/>
                <a:gd name="T33" fmla="*/ 166 h 2752"/>
                <a:gd name="T34" fmla="*/ 2960 w 4960"/>
                <a:gd name="T35" fmla="*/ 172 h 2752"/>
                <a:gd name="T36" fmla="*/ 2748 w 4960"/>
                <a:gd name="T37" fmla="*/ 174 h 2752"/>
                <a:gd name="T38" fmla="*/ 2542 w 4960"/>
                <a:gd name="T39" fmla="*/ 174 h 2752"/>
                <a:gd name="T40" fmla="*/ 2338 w 4960"/>
                <a:gd name="T41" fmla="*/ 174 h 2752"/>
                <a:gd name="T42" fmla="*/ 2140 w 4960"/>
                <a:gd name="T43" fmla="*/ 170 h 2752"/>
                <a:gd name="T44" fmla="*/ 1948 w 4960"/>
                <a:gd name="T45" fmla="*/ 164 h 2752"/>
                <a:gd name="T46" fmla="*/ 1762 w 4960"/>
                <a:gd name="T47" fmla="*/ 156 h 2752"/>
                <a:gd name="T48" fmla="*/ 1582 w 4960"/>
                <a:gd name="T49" fmla="*/ 148 h 2752"/>
                <a:gd name="T50" fmla="*/ 1410 w 4960"/>
                <a:gd name="T51" fmla="*/ 138 h 2752"/>
                <a:gd name="T52" fmla="*/ 1244 w 4960"/>
                <a:gd name="T53" fmla="*/ 128 h 2752"/>
                <a:gd name="T54" fmla="*/ 1088 w 4960"/>
                <a:gd name="T55" fmla="*/ 116 h 2752"/>
                <a:gd name="T56" fmla="*/ 938 w 4960"/>
                <a:gd name="T57" fmla="*/ 104 h 2752"/>
                <a:gd name="T58" fmla="*/ 668 w 4960"/>
                <a:gd name="T59" fmla="*/ 78 h 2752"/>
                <a:gd name="T60" fmla="*/ 438 w 4960"/>
                <a:gd name="T61" fmla="*/ 54 h 2752"/>
                <a:gd name="T62" fmla="*/ 254 w 4960"/>
                <a:gd name="T63" fmla="*/ 34 h 2752"/>
                <a:gd name="T64" fmla="*/ 116 w 4960"/>
                <a:gd name="T65" fmla="*/ 16 h 2752"/>
                <a:gd name="T66" fmla="*/ 0 w 4960"/>
                <a:gd name="T67" fmla="*/ 0 h 2752"/>
                <a:gd name="T68" fmla="*/ 0 w 4960"/>
                <a:gd name="T69" fmla="*/ 0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60" h="2752">
                  <a:moveTo>
                    <a:pt x="0" y="0"/>
                  </a:moveTo>
                  <a:lnTo>
                    <a:pt x="0" y="324"/>
                  </a:lnTo>
                  <a:lnTo>
                    <a:pt x="0" y="1992"/>
                  </a:lnTo>
                  <a:lnTo>
                    <a:pt x="0" y="2752"/>
                  </a:lnTo>
                  <a:lnTo>
                    <a:pt x="4960" y="2752"/>
                  </a:lnTo>
                  <a:lnTo>
                    <a:pt x="4960" y="1992"/>
                  </a:lnTo>
                  <a:lnTo>
                    <a:pt x="4960" y="324"/>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
            <p:cNvSpPr>
              <a:spLocks noEditPoints="1"/>
            </p:cNvSpPr>
            <p:nvPr/>
          </p:nvSpPr>
          <p:spPr bwMode="gray">
            <a:xfrm>
              <a:off x="0" y="0"/>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6" name="Rectangle 15"/>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66440" y="1447800"/>
            <a:ext cx="2712589"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1182"/>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0" y="3086845"/>
            <a:ext cx="2712589" cy="2938036"/>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7" name="Date Placeholder 4"/>
          <p:cNvSpPr>
            <a:spLocks noGrp="1"/>
          </p:cNvSpPr>
          <p:nvPr>
            <p:ph type="dt" sz="half" idx="10"/>
          </p:nvPr>
        </p:nvSpPr>
        <p:spPr/>
        <p:txBody>
          <a:bodyPr/>
          <a:lstStyle>
            <a:lvl1pPr>
              <a:defRPr/>
            </a:lvl1pPr>
          </a:lstStyle>
          <a:p>
            <a:pPr>
              <a:defRPr/>
            </a:pPr>
            <a:fld id="{0DF871D6-6871-4EAF-821C-2FA0A89CC705}" type="datetime1">
              <a:rPr lang="en-US"/>
              <a:pPr>
                <a:defRPr/>
              </a:pPr>
              <a:t>10/23/2023</a:t>
            </a:fld>
            <a:endParaRPr lang="en-GB"/>
          </a:p>
        </p:txBody>
      </p:sp>
      <p:sp>
        <p:nvSpPr>
          <p:cNvPr id="18" name="Footer Placeholder 5"/>
          <p:cNvSpPr>
            <a:spLocks noGrp="1"/>
          </p:cNvSpPr>
          <p:nvPr>
            <p:ph type="ftr" sz="quarter" idx="11"/>
          </p:nvPr>
        </p:nvSpPr>
        <p:spPr/>
        <p:txBody>
          <a:bodyPr/>
          <a:lstStyle>
            <a:lvl1pPr>
              <a:defRPr/>
            </a:lvl1pPr>
          </a:lstStyle>
          <a:p>
            <a:pPr>
              <a:defRPr/>
            </a:pPr>
            <a:endParaRPr lang="en-GB"/>
          </a:p>
        </p:txBody>
      </p:sp>
      <p:sp>
        <p:nvSpPr>
          <p:cNvPr id="19" name="Slide Number Placeholder 6"/>
          <p:cNvSpPr>
            <a:spLocks noGrp="1"/>
          </p:cNvSpPr>
          <p:nvPr>
            <p:ph type="sldNum" sz="quarter" idx="12"/>
          </p:nvPr>
        </p:nvSpPr>
        <p:spPr>
          <a:xfrm>
            <a:off x="7766050" y="295275"/>
            <a:ext cx="628650" cy="768350"/>
          </a:xfrm>
        </p:spPr>
        <p:txBody>
          <a:bodyPr/>
          <a:lstStyle>
            <a:lvl1pPr>
              <a:defRPr/>
            </a:lvl1pPr>
          </a:lstStyle>
          <a:p>
            <a:pPr>
              <a:defRPr/>
            </a:pPr>
            <a:fld id="{3EC197D3-CCBC-4742-A0F2-969C40F0F634}" type="slidenum">
              <a:rPr lang="el-GR" altLang="en-CY"/>
              <a:pPr>
                <a:defRPr/>
              </a:pPr>
              <a:t>‹#›</a:t>
            </a:fld>
            <a:endParaRPr lang="el-GR" altLang="en-CY"/>
          </a:p>
        </p:txBody>
      </p:sp>
    </p:spTree>
    <p:extLst>
      <p:ext uri="{BB962C8B-B14F-4D97-AF65-F5344CB8AC3E}">
        <p14:creationId xmlns:p14="http://schemas.microsoft.com/office/powerpoint/2010/main" val="2684364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7"/>
          <p:cNvGrpSpPr>
            <a:grpSpLocks/>
          </p:cNvGrpSpPr>
          <p:nvPr/>
        </p:nvGrpSpPr>
        <p:grpSpPr bwMode="auto">
          <a:xfrm>
            <a:off x="0" y="0"/>
            <a:ext cx="9144000" cy="6861175"/>
            <a:chOff x="0" y="0"/>
            <a:chExt cx="9144000" cy="6860799"/>
          </a:xfrm>
        </p:grpSpPr>
        <p:sp>
          <p:nvSpPr>
            <p:cNvPr id="6" name="Rectangle 5"/>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a:spLocks/>
            </p:cNvSpPr>
            <p:nvPr/>
          </p:nvSpPr>
          <p:spPr bwMode="gray">
            <a:xfrm rot="-5912394">
              <a:off x="3074559" y="1458373"/>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Rectangle 12"/>
            <p:cNvSpPr/>
            <p:nvPr/>
          </p:nvSpPr>
          <p:spPr>
            <a:xfrm>
              <a:off x="5283200" y="401616"/>
              <a:ext cx="3465513" cy="60543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34"/>
            <p:cNvSpPr>
              <a:spLocks/>
            </p:cNvSpPr>
            <p:nvPr/>
          </p:nvSpPr>
          <p:spPr bwMode="gray">
            <a:xfrm rot="-5400000">
              <a:off x="2852610" y="1765596"/>
              <a:ext cx="5995993" cy="3326809"/>
            </a:xfrm>
            <a:custGeom>
              <a:avLst/>
              <a:gdLst>
                <a:gd name="T0" fmla="*/ 0 w 4960"/>
                <a:gd name="T1" fmla="*/ 0 h 2752"/>
                <a:gd name="T2" fmla="*/ 0 w 4960"/>
                <a:gd name="T3" fmla="*/ 324 h 2752"/>
                <a:gd name="T4" fmla="*/ 0 w 4960"/>
                <a:gd name="T5" fmla="*/ 1992 h 2752"/>
                <a:gd name="T6" fmla="*/ 0 w 4960"/>
                <a:gd name="T7" fmla="*/ 2752 h 2752"/>
                <a:gd name="T8" fmla="*/ 4960 w 4960"/>
                <a:gd name="T9" fmla="*/ 2752 h 2752"/>
                <a:gd name="T10" fmla="*/ 4960 w 4960"/>
                <a:gd name="T11" fmla="*/ 1992 h 2752"/>
                <a:gd name="T12" fmla="*/ 4960 w 4960"/>
                <a:gd name="T13" fmla="*/ 324 h 2752"/>
                <a:gd name="T14" fmla="*/ 4960 w 4960"/>
                <a:gd name="T15" fmla="*/ 0 h 2752"/>
                <a:gd name="T16" fmla="*/ 4960 w 4960"/>
                <a:gd name="T17" fmla="*/ 0 h 2752"/>
                <a:gd name="T18" fmla="*/ 4734 w 4960"/>
                <a:gd name="T19" fmla="*/ 34 h 2752"/>
                <a:gd name="T20" fmla="*/ 4510 w 4960"/>
                <a:gd name="T21" fmla="*/ 64 h 2752"/>
                <a:gd name="T22" fmla="*/ 4284 w 4960"/>
                <a:gd name="T23" fmla="*/ 90 h 2752"/>
                <a:gd name="T24" fmla="*/ 4060 w 4960"/>
                <a:gd name="T25" fmla="*/ 114 h 2752"/>
                <a:gd name="T26" fmla="*/ 3836 w 4960"/>
                <a:gd name="T27" fmla="*/ 132 h 2752"/>
                <a:gd name="T28" fmla="*/ 3614 w 4960"/>
                <a:gd name="T29" fmla="*/ 146 h 2752"/>
                <a:gd name="T30" fmla="*/ 3392 w 4960"/>
                <a:gd name="T31" fmla="*/ 158 h 2752"/>
                <a:gd name="T32" fmla="*/ 3174 w 4960"/>
                <a:gd name="T33" fmla="*/ 166 h 2752"/>
                <a:gd name="T34" fmla="*/ 2960 w 4960"/>
                <a:gd name="T35" fmla="*/ 172 h 2752"/>
                <a:gd name="T36" fmla="*/ 2748 w 4960"/>
                <a:gd name="T37" fmla="*/ 174 h 2752"/>
                <a:gd name="T38" fmla="*/ 2542 w 4960"/>
                <a:gd name="T39" fmla="*/ 174 h 2752"/>
                <a:gd name="T40" fmla="*/ 2338 w 4960"/>
                <a:gd name="T41" fmla="*/ 174 h 2752"/>
                <a:gd name="T42" fmla="*/ 2140 w 4960"/>
                <a:gd name="T43" fmla="*/ 170 h 2752"/>
                <a:gd name="T44" fmla="*/ 1948 w 4960"/>
                <a:gd name="T45" fmla="*/ 164 h 2752"/>
                <a:gd name="T46" fmla="*/ 1762 w 4960"/>
                <a:gd name="T47" fmla="*/ 156 h 2752"/>
                <a:gd name="T48" fmla="*/ 1582 w 4960"/>
                <a:gd name="T49" fmla="*/ 148 h 2752"/>
                <a:gd name="T50" fmla="*/ 1410 w 4960"/>
                <a:gd name="T51" fmla="*/ 138 h 2752"/>
                <a:gd name="T52" fmla="*/ 1244 w 4960"/>
                <a:gd name="T53" fmla="*/ 128 h 2752"/>
                <a:gd name="T54" fmla="*/ 1088 w 4960"/>
                <a:gd name="T55" fmla="*/ 116 h 2752"/>
                <a:gd name="T56" fmla="*/ 938 w 4960"/>
                <a:gd name="T57" fmla="*/ 104 h 2752"/>
                <a:gd name="T58" fmla="*/ 668 w 4960"/>
                <a:gd name="T59" fmla="*/ 78 h 2752"/>
                <a:gd name="T60" fmla="*/ 438 w 4960"/>
                <a:gd name="T61" fmla="*/ 54 h 2752"/>
                <a:gd name="T62" fmla="*/ 254 w 4960"/>
                <a:gd name="T63" fmla="*/ 34 h 2752"/>
                <a:gd name="T64" fmla="*/ 116 w 4960"/>
                <a:gd name="T65" fmla="*/ 16 h 2752"/>
                <a:gd name="T66" fmla="*/ 0 w 4960"/>
                <a:gd name="T67" fmla="*/ 0 h 2752"/>
                <a:gd name="T68" fmla="*/ 0 w 4960"/>
                <a:gd name="T69" fmla="*/ 0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60" h="2752">
                  <a:moveTo>
                    <a:pt x="0" y="0"/>
                  </a:moveTo>
                  <a:lnTo>
                    <a:pt x="0" y="324"/>
                  </a:lnTo>
                  <a:lnTo>
                    <a:pt x="0" y="1992"/>
                  </a:lnTo>
                  <a:lnTo>
                    <a:pt x="0" y="2752"/>
                  </a:lnTo>
                  <a:lnTo>
                    <a:pt x="4960" y="2752"/>
                  </a:lnTo>
                  <a:lnTo>
                    <a:pt x="4960" y="1992"/>
                  </a:lnTo>
                  <a:lnTo>
                    <a:pt x="4960" y="324"/>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
            <p:cNvSpPr>
              <a:spLocks noEditPoints="1"/>
            </p:cNvSpPr>
            <p:nvPr/>
          </p:nvSpPr>
          <p:spPr bwMode="gray">
            <a:xfrm>
              <a:off x="0" y="0"/>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6" name="Rectangle 15"/>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1591" y="1340000"/>
            <a:ext cx="3001938" cy="161619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bwMode="gray">
          <a:xfrm>
            <a:off x="851591" y="3086100"/>
            <a:ext cx="3001938" cy="24511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7" name="Date Placeholder 4"/>
          <p:cNvSpPr>
            <a:spLocks noGrp="1"/>
          </p:cNvSpPr>
          <p:nvPr>
            <p:ph type="dt" sz="half" idx="10"/>
          </p:nvPr>
        </p:nvSpPr>
        <p:spPr/>
        <p:txBody>
          <a:bodyPr/>
          <a:lstStyle>
            <a:lvl1pPr>
              <a:defRPr/>
            </a:lvl1pPr>
          </a:lstStyle>
          <a:p>
            <a:pPr>
              <a:defRPr/>
            </a:pPr>
            <a:fld id="{A092DF14-B133-4336-B1BA-460CD184F578}" type="datetime1">
              <a:rPr lang="en-US"/>
              <a:pPr>
                <a:defRPr/>
              </a:pPr>
              <a:t>10/23/2023</a:t>
            </a:fld>
            <a:endParaRPr lang="en-GB"/>
          </a:p>
        </p:txBody>
      </p:sp>
      <p:sp>
        <p:nvSpPr>
          <p:cNvPr id="18" name="Footer Placeholder 5"/>
          <p:cNvSpPr>
            <a:spLocks noGrp="1"/>
          </p:cNvSpPr>
          <p:nvPr>
            <p:ph type="ftr" sz="quarter" idx="11"/>
          </p:nvPr>
        </p:nvSpPr>
        <p:spPr/>
        <p:txBody>
          <a:bodyPr/>
          <a:lstStyle>
            <a:lvl1pPr>
              <a:defRPr/>
            </a:lvl1pPr>
          </a:lstStyle>
          <a:p>
            <a:pPr>
              <a:defRPr/>
            </a:pPr>
            <a:endParaRPr lang="en-GB"/>
          </a:p>
        </p:txBody>
      </p:sp>
      <p:sp>
        <p:nvSpPr>
          <p:cNvPr id="19" name="Slide Number Placeholder 6"/>
          <p:cNvSpPr>
            <a:spLocks noGrp="1"/>
          </p:cNvSpPr>
          <p:nvPr>
            <p:ph type="sldNum" sz="quarter" idx="12"/>
          </p:nvPr>
        </p:nvSpPr>
        <p:spPr>
          <a:xfrm>
            <a:off x="7766050" y="295275"/>
            <a:ext cx="628650" cy="768350"/>
          </a:xfrm>
        </p:spPr>
        <p:txBody>
          <a:bodyPr/>
          <a:lstStyle>
            <a:lvl1pPr>
              <a:defRPr/>
            </a:lvl1pPr>
          </a:lstStyle>
          <a:p>
            <a:pPr>
              <a:defRPr/>
            </a:pPr>
            <a:fld id="{CF196292-6BF9-4515-9453-198F16D46313}" type="slidenum">
              <a:rPr lang="el-GR" altLang="en-CY"/>
              <a:pPr>
                <a:defRPr/>
              </a:pPr>
              <a:t>‹#›</a:t>
            </a:fld>
            <a:endParaRPr lang="el-GR" altLang="en-CY"/>
          </a:p>
        </p:txBody>
      </p:sp>
    </p:spTree>
    <p:extLst>
      <p:ext uri="{BB962C8B-B14F-4D97-AF65-F5344CB8AC3E}">
        <p14:creationId xmlns:p14="http://schemas.microsoft.com/office/powerpoint/2010/main" val="1968073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B5182">
            <a:alpha val="0"/>
          </a:srgbClr>
        </a:solidFill>
        <a:effectLst/>
      </p:bgPr>
    </p:bg>
    <p:spTree>
      <p:nvGrpSpPr>
        <p:cNvPr id="1" name=""/>
        <p:cNvGrpSpPr/>
        <p:nvPr/>
      </p:nvGrpSpPr>
      <p:grpSpPr>
        <a:xfrm>
          <a:off x="0" y="0"/>
          <a:ext cx="0" cy="0"/>
          <a:chOff x="0" y="0"/>
          <a:chExt cx="0" cy="0"/>
        </a:xfrm>
      </p:grpSpPr>
      <p:grpSp>
        <p:nvGrpSpPr>
          <p:cNvPr id="1026" name="Group 5"/>
          <p:cNvGrpSpPr>
            <a:grpSpLocks/>
          </p:cNvGrpSpPr>
          <p:nvPr/>
        </p:nvGrpSpPr>
        <p:grpSpPr bwMode="auto">
          <a:xfrm>
            <a:off x="0" y="0"/>
            <a:ext cx="9144000" cy="6861175"/>
            <a:chOff x="0" y="0"/>
            <a:chExt cx="9144000" cy="6860799"/>
          </a:xfrm>
        </p:grpSpPr>
        <p:sp>
          <p:nvSpPr>
            <p:cNvPr id="25" name="Rectangle 24"/>
            <p:cNvSpPr/>
            <p:nvPr/>
          </p:nvSpPr>
          <p:spPr>
            <a:xfrm>
              <a:off x="0" y="0"/>
              <a:ext cx="9118832"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51" name="Freeform 5"/>
            <p:cNvSpPr>
              <a:spLocks/>
            </p:cNvSpPr>
            <p:nvPr/>
          </p:nvSpPr>
          <p:spPr bwMode="gray">
            <a:xfrm rot="-589932">
              <a:off x="6359946" y="1790293"/>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18"/>
            <p:cNvSpPr>
              <a:spLocks/>
            </p:cNvSpPr>
            <p:nvPr/>
          </p:nvSpPr>
          <p:spPr bwMode="gray">
            <a:xfrm>
              <a:off x="485023" y="1856450"/>
              <a:ext cx="8173954" cy="4535226"/>
            </a:xfrm>
            <a:custGeom>
              <a:avLst/>
              <a:gdLst>
                <a:gd name="T0" fmla="*/ 0 w 4960"/>
                <a:gd name="T1" fmla="*/ 0 h 2752"/>
                <a:gd name="T2" fmla="*/ 0 w 4960"/>
                <a:gd name="T3" fmla="*/ 324 h 2752"/>
                <a:gd name="T4" fmla="*/ 0 w 4960"/>
                <a:gd name="T5" fmla="*/ 1992 h 2752"/>
                <a:gd name="T6" fmla="*/ 0 w 4960"/>
                <a:gd name="T7" fmla="*/ 2752 h 2752"/>
                <a:gd name="T8" fmla="*/ 4960 w 4960"/>
                <a:gd name="T9" fmla="*/ 2752 h 2752"/>
                <a:gd name="T10" fmla="*/ 4960 w 4960"/>
                <a:gd name="T11" fmla="*/ 1992 h 2752"/>
                <a:gd name="T12" fmla="*/ 4960 w 4960"/>
                <a:gd name="T13" fmla="*/ 324 h 2752"/>
                <a:gd name="T14" fmla="*/ 4960 w 4960"/>
                <a:gd name="T15" fmla="*/ 0 h 2752"/>
                <a:gd name="T16" fmla="*/ 4960 w 4960"/>
                <a:gd name="T17" fmla="*/ 0 h 2752"/>
                <a:gd name="T18" fmla="*/ 4734 w 4960"/>
                <a:gd name="T19" fmla="*/ 34 h 2752"/>
                <a:gd name="T20" fmla="*/ 4510 w 4960"/>
                <a:gd name="T21" fmla="*/ 64 h 2752"/>
                <a:gd name="T22" fmla="*/ 4284 w 4960"/>
                <a:gd name="T23" fmla="*/ 90 h 2752"/>
                <a:gd name="T24" fmla="*/ 4060 w 4960"/>
                <a:gd name="T25" fmla="*/ 114 h 2752"/>
                <a:gd name="T26" fmla="*/ 3836 w 4960"/>
                <a:gd name="T27" fmla="*/ 132 h 2752"/>
                <a:gd name="T28" fmla="*/ 3614 w 4960"/>
                <a:gd name="T29" fmla="*/ 146 h 2752"/>
                <a:gd name="T30" fmla="*/ 3392 w 4960"/>
                <a:gd name="T31" fmla="*/ 158 h 2752"/>
                <a:gd name="T32" fmla="*/ 3174 w 4960"/>
                <a:gd name="T33" fmla="*/ 166 h 2752"/>
                <a:gd name="T34" fmla="*/ 2960 w 4960"/>
                <a:gd name="T35" fmla="*/ 172 h 2752"/>
                <a:gd name="T36" fmla="*/ 2748 w 4960"/>
                <a:gd name="T37" fmla="*/ 174 h 2752"/>
                <a:gd name="T38" fmla="*/ 2542 w 4960"/>
                <a:gd name="T39" fmla="*/ 174 h 2752"/>
                <a:gd name="T40" fmla="*/ 2338 w 4960"/>
                <a:gd name="T41" fmla="*/ 174 h 2752"/>
                <a:gd name="T42" fmla="*/ 2140 w 4960"/>
                <a:gd name="T43" fmla="*/ 170 h 2752"/>
                <a:gd name="T44" fmla="*/ 1948 w 4960"/>
                <a:gd name="T45" fmla="*/ 164 h 2752"/>
                <a:gd name="T46" fmla="*/ 1762 w 4960"/>
                <a:gd name="T47" fmla="*/ 156 h 2752"/>
                <a:gd name="T48" fmla="*/ 1582 w 4960"/>
                <a:gd name="T49" fmla="*/ 148 h 2752"/>
                <a:gd name="T50" fmla="*/ 1410 w 4960"/>
                <a:gd name="T51" fmla="*/ 138 h 2752"/>
                <a:gd name="T52" fmla="*/ 1244 w 4960"/>
                <a:gd name="T53" fmla="*/ 128 h 2752"/>
                <a:gd name="T54" fmla="*/ 1088 w 4960"/>
                <a:gd name="T55" fmla="*/ 116 h 2752"/>
                <a:gd name="T56" fmla="*/ 938 w 4960"/>
                <a:gd name="T57" fmla="*/ 104 h 2752"/>
                <a:gd name="T58" fmla="*/ 668 w 4960"/>
                <a:gd name="T59" fmla="*/ 78 h 2752"/>
                <a:gd name="T60" fmla="*/ 438 w 4960"/>
                <a:gd name="T61" fmla="*/ 54 h 2752"/>
                <a:gd name="T62" fmla="*/ 254 w 4960"/>
                <a:gd name="T63" fmla="*/ 34 h 2752"/>
                <a:gd name="T64" fmla="*/ 116 w 4960"/>
                <a:gd name="T65" fmla="*/ 16 h 2752"/>
                <a:gd name="T66" fmla="*/ 0 w 4960"/>
                <a:gd name="T67" fmla="*/ 0 h 2752"/>
                <a:gd name="T68" fmla="*/ 0 w 4960"/>
                <a:gd name="T69" fmla="*/ 0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60" h="2752">
                  <a:moveTo>
                    <a:pt x="0" y="0"/>
                  </a:moveTo>
                  <a:lnTo>
                    <a:pt x="0" y="324"/>
                  </a:lnTo>
                  <a:lnTo>
                    <a:pt x="0" y="1992"/>
                  </a:lnTo>
                  <a:lnTo>
                    <a:pt x="0" y="2752"/>
                  </a:lnTo>
                  <a:lnTo>
                    <a:pt x="4960" y="2752"/>
                  </a:lnTo>
                  <a:lnTo>
                    <a:pt x="4960" y="1992"/>
                  </a:lnTo>
                  <a:lnTo>
                    <a:pt x="4960" y="324"/>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5"/>
            <p:cNvSpPr>
              <a:spLocks noEditPoints="1"/>
            </p:cNvSpPr>
            <p:nvPr/>
          </p:nvSpPr>
          <p:spPr bwMode="gray">
            <a:xfrm>
              <a:off x="0" y="0"/>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027" name="Title Placeholder 1"/>
          <p:cNvSpPr>
            <a:spLocks noGrp="1"/>
          </p:cNvSpPr>
          <p:nvPr>
            <p:ph type="title"/>
          </p:nvPr>
        </p:nvSpPr>
        <p:spPr bwMode="gray">
          <a:xfrm>
            <a:off x="866775" y="927100"/>
            <a:ext cx="6343650"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866775" y="2489200"/>
            <a:ext cx="6343650" cy="353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39038" y="6365875"/>
            <a:ext cx="990600" cy="228600"/>
          </a:xfrm>
          <a:prstGeom prst="rect">
            <a:avLst/>
          </a:prstGeom>
        </p:spPr>
        <p:txBody>
          <a:bodyPr vert="horz" lIns="91440" tIns="45720" rIns="91440" bIns="45720" rtlCol="0" anchor="b"/>
          <a:lstStyle>
            <a:lvl1pPr algn="r">
              <a:defRPr sz="900" b="1" i="0" smtClean="0">
                <a:solidFill>
                  <a:schemeClr val="accent1"/>
                </a:solidFill>
                <a:latin typeface="+mn-lt"/>
              </a:defRPr>
            </a:lvl1pPr>
          </a:lstStyle>
          <a:p>
            <a:pPr>
              <a:defRPr/>
            </a:pPr>
            <a:fld id="{03C8213B-3EC9-4D6B-BF7D-539D4C5D18D3}" type="datetime1">
              <a:rPr lang="en-US"/>
              <a:pPr>
                <a:defRPr/>
              </a:pPr>
              <a:t>10/23/2023</a:t>
            </a:fld>
            <a:endParaRPr lang="en-GB"/>
          </a:p>
        </p:txBody>
      </p:sp>
      <p:sp>
        <p:nvSpPr>
          <p:cNvPr id="5" name="Footer Placeholder 4"/>
          <p:cNvSpPr>
            <a:spLocks noGrp="1"/>
          </p:cNvSpPr>
          <p:nvPr>
            <p:ph type="ftr" sz="quarter" idx="3"/>
          </p:nvPr>
        </p:nvSpPr>
        <p:spPr>
          <a:xfrm>
            <a:off x="590550" y="6365875"/>
            <a:ext cx="3860800" cy="228600"/>
          </a:xfrm>
          <a:prstGeom prst="rect">
            <a:avLst/>
          </a:prstGeom>
        </p:spPr>
        <p:txBody>
          <a:bodyPr vert="horz" lIns="91440" tIns="45720" rIns="91440" bIns="45720" rtlCol="0" anchor="b"/>
          <a:lstStyle>
            <a:lvl1pPr algn="l">
              <a:defRPr sz="900" b="1" i="0">
                <a:solidFill>
                  <a:schemeClr val="accent1"/>
                </a:solidFill>
              </a:defRPr>
            </a:lvl1pPr>
          </a:lstStyle>
          <a:p>
            <a:pPr>
              <a:defRPr/>
            </a:pPr>
            <a:endParaRPr lang="en-GB"/>
          </a:p>
        </p:txBody>
      </p:sp>
      <p:sp>
        <p:nvSpPr>
          <p:cNvPr id="22" name="Rectangle 21"/>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0" name="Slide Number Placeholder 5"/>
          <p:cNvSpPr>
            <a:spLocks noGrp="1"/>
          </p:cNvSpPr>
          <p:nvPr>
            <p:ph type="sldNum" sz="quarter" idx="4"/>
          </p:nvPr>
        </p:nvSpPr>
        <p:spPr bwMode="auto">
          <a:xfrm>
            <a:off x="7678738" y="295275"/>
            <a:ext cx="790575" cy="768350"/>
          </a:xfrm>
          <a:prstGeom prst="rect">
            <a:avLst/>
          </a:prstGeom>
        </p:spPr>
        <p:txBody>
          <a:bodyPr vert="horz" lIns="91440" tIns="45720" rIns="91440" bIns="45720" rtlCol="0" anchor="b"/>
          <a:lstStyle>
            <a:lvl1pPr algn="ctr">
              <a:defRPr sz="2800" b="0" i="0" smtClean="0">
                <a:solidFill>
                  <a:schemeClr val="bg1"/>
                </a:solidFill>
              </a:defRPr>
            </a:lvl1pPr>
          </a:lstStyle>
          <a:p>
            <a:pPr>
              <a:defRPr/>
            </a:pPr>
            <a:fld id="{91C542E5-18CA-43F1-AA86-989A7CEF7093}" type="slidenum">
              <a:rPr lang="el-GR" altLang="en-CY"/>
              <a:pPr>
                <a:defRPr/>
              </a:pPr>
              <a:t>‹#›</a:t>
            </a:fld>
            <a:endParaRPr lang="el-GR" altLang="en-CY"/>
          </a:p>
        </p:txBody>
      </p:sp>
    </p:spTree>
  </p:cSld>
  <p:clrMap bg1="lt1" tx1="dk1" bg2="lt2" tx2="dk2" accent1="accent1" accent2="accent2" accent3="accent3" accent4="accent4" accent5="accent5" accent6="accent6" hlink="hlink" folHlink="folHlink"/>
  <p:sldLayoutIdLst>
    <p:sldLayoutId id="2147484269" r:id="rId1"/>
    <p:sldLayoutId id="2147484270" r:id="rId2"/>
    <p:sldLayoutId id="2147484271" r:id="rId3"/>
    <p:sldLayoutId id="2147484272" r:id="rId4"/>
    <p:sldLayoutId id="2147484273" r:id="rId5"/>
    <p:sldLayoutId id="2147484274" r:id="rId6"/>
    <p:sldLayoutId id="2147484275" r:id="rId7"/>
    <p:sldLayoutId id="2147484276" r:id="rId8"/>
    <p:sldLayoutId id="2147484277" r:id="rId9"/>
    <p:sldLayoutId id="2147484278" r:id="rId10"/>
    <p:sldLayoutId id="2147484279" r:id="rId11"/>
    <p:sldLayoutId id="2147484280" r:id="rId12"/>
    <p:sldLayoutId id="2147484281" r:id="rId13"/>
    <p:sldLayoutId id="2147484282" r:id="rId14"/>
    <p:sldLayoutId id="2147484283" r:id="rId15"/>
    <p:sldLayoutId id="2147484284" r:id="rId16"/>
    <p:sldLayoutId id="2147484285" r:id="rId17"/>
  </p:sldLayoutIdLst>
  <p:hf hdr="0" ftr="0" dt="0"/>
  <p:txStyles>
    <p:titleStyle>
      <a:lvl1pPr algn="l" defTabSz="457200" rtl="0" fontAlgn="base">
        <a:spcBef>
          <a:spcPct val="0"/>
        </a:spcBef>
        <a:spcAft>
          <a:spcPct val="0"/>
        </a:spcAft>
        <a:defRPr sz="3200" kern="1200">
          <a:solidFill>
            <a:schemeClr val="bg2"/>
          </a:solidFill>
          <a:latin typeface="+mj-lt"/>
          <a:ea typeface="+mj-ea"/>
          <a:cs typeface="+mj-cs"/>
        </a:defRPr>
      </a:lvl1pPr>
      <a:lvl2pPr algn="l" defTabSz="457200" rtl="0" fontAlgn="base">
        <a:spcBef>
          <a:spcPct val="0"/>
        </a:spcBef>
        <a:spcAft>
          <a:spcPct val="0"/>
        </a:spcAft>
        <a:defRPr sz="3200">
          <a:solidFill>
            <a:schemeClr val="bg2"/>
          </a:solidFill>
          <a:latin typeface="Century Gothic" panose="020B0502020202020204" pitchFamily="34" charset="0"/>
        </a:defRPr>
      </a:lvl2pPr>
      <a:lvl3pPr algn="l" defTabSz="457200" rtl="0" fontAlgn="base">
        <a:spcBef>
          <a:spcPct val="0"/>
        </a:spcBef>
        <a:spcAft>
          <a:spcPct val="0"/>
        </a:spcAft>
        <a:defRPr sz="3200">
          <a:solidFill>
            <a:schemeClr val="bg2"/>
          </a:solidFill>
          <a:latin typeface="Century Gothic" panose="020B0502020202020204" pitchFamily="34" charset="0"/>
        </a:defRPr>
      </a:lvl3pPr>
      <a:lvl4pPr algn="l" defTabSz="457200" rtl="0" fontAlgn="base">
        <a:spcBef>
          <a:spcPct val="0"/>
        </a:spcBef>
        <a:spcAft>
          <a:spcPct val="0"/>
        </a:spcAft>
        <a:defRPr sz="3200">
          <a:solidFill>
            <a:schemeClr val="bg2"/>
          </a:solidFill>
          <a:latin typeface="Century Gothic" panose="020B0502020202020204" pitchFamily="34" charset="0"/>
        </a:defRPr>
      </a:lvl4pPr>
      <a:lvl5pPr algn="l" defTabSz="457200" rtl="0" fontAlgn="base">
        <a:spcBef>
          <a:spcPct val="0"/>
        </a:spcBef>
        <a:spcAft>
          <a:spcPct val="0"/>
        </a:spcAft>
        <a:defRPr sz="3200">
          <a:solidFill>
            <a:schemeClr val="bg2"/>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685800" indent="-282575"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95885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233488"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1508125"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87376" y="2852936"/>
            <a:ext cx="8232774" cy="3312368"/>
          </a:xfrm>
        </p:spPr>
        <p:txBody>
          <a:bodyPr rtlCol="0">
            <a:normAutofit fontScale="90000"/>
          </a:bodyPr>
          <a:lstStyle/>
          <a:p>
            <a:pPr algn="ctr" fontAlgn="auto">
              <a:spcAft>
                <a:spcPts val="0"/>
              </a:spcAft>
              <a:defRPr/>
            </a:pPr>
            <a:br>
              <a:rPr lang="el-GR" sz="3600" dirty="0">
                <a:solidFill>
                  <a:srgbClr val="CCECFF"/>
                </a:solidFill>
              </a:rPr>
            </a:br>
            <a:r>
              <a:rPr lang="el-GR" sz="3600" dirty="0">
                <a:solidFill>
                  <a:srgbClr val="CCECFF"/>
                </a:solidFill>
              </a:rPr>
              <a:t> </a:t>
            </a:r>
            <a:br>
              <a:rPr lang="el-GR" sz="3600" dirty="0">
                <a:solidFill>
                  <a:srgbClr val="CCECFF"/>
                </a:solidFill>
              </a:rPr>
            </a:br>
            <a:br>
              <a:rPr lang="el-GR" sz="4400" dirty="0">
                <a:solidFill>
                  <a:schemeClr val="tx1"/>
                </a:solidFill>
              </a:rPr>
            </a:br>
            <a:br>
              <a:rPr lang="el-GR" sz="4400" dirty="0">
                <a:solidFill>
                  <a:schemeClr val="tx1"/>
                </a:solidFill>
              </a:rPr>
            </a:br>
            <a:br>
              <a:rPr lang="el-GR" sz="4400" dirty="0">
                <a:solidFill>
                  <a:schemeClr val="tx1"/>
                </a:solidFill>
              </a:rPr>
            </a:br>
            <a:br>
              <a:rPr lang="el-GR" sz="4400" dirty="0">
                <a:solidFill>
                  <a:schemeClr val="tx1"/>
                </a:solidFill>
              </a:rPr>
            </a:br>
            <a:br>
              <a:rPr lang="el-GR" sz="4400" dirty="0">
                <a:solidFill>
                  <a:schemeClr val="tx1"/>
                </a:solidFill>
              </a:rPr>
            </a:br>
            <a:br>
              <a:rPr lang="el-GR" sz="4400" dirty="0">
                <a:solidFill>
                  <a:schemeClr val="tx1"/>
                </a:solidFill>
              </a:rPr>
            </a:br>
            <a:br>
              <a:rPr lang="el-GR" sz="4400" dirty="0">
                <a:solidFill>
                  <a:schemeClr val="tx1"/>
                </a:solidFill>
              </a:rPr>
            </a:br>
            <a:br>
              <a:rPr lang="el-GR" sz="4400" dirty="0">
                <a:solidFill>
                  <a:schemeClr val="tx1"/>
                </a:solidFill>
              </a:rPr>
            </a:br>
            <a:br>
              <a:rPr lang="el-GR" sz="4400" dirty="0">
                <a:solidFill>
                  <a:schemeClr val="tx1"/>
                </a:solidFill>
              </a:rPr>
            </a:br>
            <a:br>
              <a:rPr lang="el-GR" sz="4400" dirty="0">
                <a:solidFill>
                  <a:schemeClr val="tx1"/>
                </a:solidFill>
              </a:rPr>
            </a:br>
            <a:r>
              <a:rPr lang="el-GR" sz="3900" b="1" dirty="0">
                <a:solidFill>
                  <a:schemeClr val="bg1">
                    <a:lumMod val="95000"/>
                  </a:schemeClr>
                </a:solidFill>
                <a:latin typeface="Arial" panose="020B0604020202020204" pitchFamily="34" charset="0"/>
                <a:cs typeface="Arial" panose="020B0604020202020204" pitchFamily="34" charset="0"/>
              </a:rPr>
              <a:t>Ενημερωτική εκδήλωση</a:t>
            </a:r>
            <a:br>
              <a:rPr lang="el-GR" sz="3900" b="1" dirty="0">
                <a:solidFill>
                  <a:schemeClr val="bg1">
                    <a:lumMod val="95000"/>
                  </a:schemeClr>
                </a:solidFill>
                <a:latin typeface="Arial" panose="020B0604020202020204" pitchFamily="34" charset="0"/>
                <a:cs typeface="Arial" panose="020B0604020202020204" pitchFamily="34" charset="0"/>
              </a:rPr>
            </a:br>
            <a:r>
              <a:rPr lang="el-GR" sz="3900" b="1" dirty="0">
                <a:solidFill>
                  <a:schemeClr val="bg1">
                    <a:lumMod val="95000"/>
                  </a:schemeClr>
                </a:solidFill>
                <a:latin typeface="Arial" panose="020B0604020202020204" pitchFamily="34" charset="0"/>
                <a:cs typeface="Arial" panose="020B0604020202020204" pitchFamily="34" charset="0"/>
              </a:rPr>
              <a:t>Ένωσης Συντακτών και</a:t>
            </a:r>
            <a:br>
              <a:rPr lang="el-GR" sz="3900" b="1" dirty="0">
                <a:solidFill>
                  <a:schemeClr val="bg1">
                    <a:lumMod val="95000"/>
                  </a:schemeClr>
                </a:solidFill>
                <a:latin typeface="Arial" panose="020B0604020202020204" pitchFamily="34" charset="0"/>
                <a:cs typeface="Arial" panose="020B0604020202020204" pitchFamily="34" charset="0"/>
              </a:rPr>
            </a:br>
            <a:r>
              <a:rPr lang="el-GR" sz="3900" b="1" dirty="0">
                <a:solidFill>
                  <a:schemeClr val="bg1">
                    <a:lumMod val="95000"/>
                  </a:schemeClr>
                </a:solidFill>
                <a:latin typeface="Arial" panose="020B0604020202020204" pitchFamily="34" charset="0"/>
                <a:cs typeface="Arial" panose="020B0604020202020204" pitchFamily="34" charset="0"/>
              </a:rPr>
              <a:t>Επιτροπής Δημοσιογραφικής Δεοντολογίας  </a:t>
            </a:r>
            <a:br>
              <a:rPr lang="el-GR" sz="4400" dirty="0">
                <a:solidFill>
                  <a:schemeClr val="bg1">
                    <a:lumMod val="95000"/>
                  </a:schemeClr>
                </a:solidFill>
              </a:rPr>
            </a:br>
            <a:br>
              <a:rPr lang="el-GR" sz="3600" dirty="0">
                <a:solidFill>
                  <a:schemeClr val="bg1">
                    <a:lumMod val="95000"/>
                  </a:schemeClr>
                </a:solidFill>
              </a:rPr>
            </a:br>
            <a:r>
              <a:rPr lang="el-GR" sz="4400" b="1" dirty="0">
                <a:solidFill>
                  <a:schemeClr val="bg1">
                    <a:lumMod val="95000"/>
                  </a:schemeClr>
                </a:solidFill>
                <a:latin typeface="Arial" panose="020B0604020202020204" pitchFamily="34" charset="0"/>
                <a:cs typeface="Arial" panose="020B0604020202020204" pitchFamily="34" charset="0"/>
              </a:rPr>
              <a:t>Η δημοσιογραφική διαχείριση προσωπικών δεδομένων</a:t>
            </a:r>
            <a:br>
              <a:rPr lang="el-GR" sz="4400" b="1" dirty="0">
                <a:solidFill>
                  <a:schemeClr val="bg1">
                    <a:lumMod val="95000"/>
                  </a:schemeClr>
                </a:solidFill>
                <a:latin typeface="Arial" panose="020B0604020202020204" pitchFamily="34" charset="0"/>
                <a:cs typeface="Arial" panose="020B0604020202020204" pitchFamily="34" charset="0"/>
              </a:rPr>
            </a:br>
            <a:br>
              <a:rPr lang="el-GR" sz="4400" dirty="0">
                <a:solidFill>
                  <a:schemeClr val="tx1"/>
                </a:solidFill>
              </a:rPr>
            </a:br>
            <a:br>
              <a:rPr lang="el-GR" sz="3200" dirty="0">
                <a:solidFill>
                  <a:schemeClr val="accent2">
                    <a:lumMod val="50000"/>
                  </a:schemeClr>
                </a:solidFill>
              </a:rPr>
            </a:br>
            <a:endParaRPr lang="el-GR" sz="3200" dirty="0">
              <a:solidFill>
                <a:schemeClr val="accent2">
                  <a:lumMod val="50000"/>
                </a:schemeClr>
              </a:solidFill>
            </a:endParaRPr>
          </a:p>
        </p:txBody>
      </p:sp>
      <p:sp>
        <p:nvSpPr>
          <p:cNvPr id="7" name="Rectangle 3"/>
          <p:cNvSpPr txBox="1">
            <a:spLocks noChangeArrowheads="1"/>
          </p:cNvSpPr>
          <p:nvPr/>
        </p:nvSpPr>
        <p:spPr bwMode="gray">
          <a:xfrm>
            <a:off x="684213" y="2636838"/>
            <a:ext cx="8362950" cy="4462462"/>
          </a:xfrm>
          <a:prstGeom prst="rect">
            <a:avLst/>
          </a:prstGeom>
          <a:effectLst/>
        </p:spPr>
        <p:txBody>
          <a:bodyPr>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fontAlgn="auto">
              <a:buFontTx/>
              <a:buNone/>
              <a:defRPr/>
            </a:pPr>
            <a:r>
              <a:rPr lang="el-GR" sz="3000" dirty="0"/>
              <a:t> </a:t>
            </a:r>
          </a:p>
          <a:p>
            <a:pPr fontAlgn="auto">
              <a:buFontTx/>
              <a:buNone/>
              <a:defRPr/>
            </a:pPr>
            <a:endParaRPr lang="el-GR" sz="3000" dirty="0">
              <a:solidFill>
                <a:schemeClr val="bg1"/>
              </a:solidFill>
              <a:latin typeface="Arial" panose="020B0604020202020204" pitchFamily="34" charset="0"/>
              <a:cs typeface="Arial" panose="020B0604020202020204" pitchFamily="34" charset="0"/>
            </a:endParaRPr>
          </a:p>
          <a:p>
            <a:pPr fontAlgn="auto">
              <a:buFontTx/>
              <a:buNone/>
              <a:defRPr/>
            </a:pPr>
            <a:endParaRPr lang="el-GR" sz="2200" dirty="0">
              <a:solidFill>
                <a:schemeClr val="bg1"/>
              </a:solidFill>
              <a:latin typeface="Arial" panose="020B0604020202020204" pitchFamily="34" charset="0"/>
              <a:cs typeface="Arial" panose="020B0604020202020204" pitchFamily="34" charset="0"/>
            </a:endParaRPr>
          </a:p>
          <a:p>
            <a:pPr fontAlgn="auto">
              <a:buFontTx/>
              <a:buNone/>
              <a:defRPr/>
            </a:pPr>
            <a:endParaRPr lang="el-GR" sz="2000" dirty="0"/>
          </a:p>
          <a:p>
            <a:pPr fontAlgn="auto">
              <a:buFontTx/>
              <a:buNone/>
              <a:defRPr/>
            </a:pPr>
            <a:r>
              <a:rPr lang="el-GR" sz="2000" dirty="0"/>
              <a:t>	          </a:t>
            </a:r>
          </a:p>
        </p:txBody>
      </p:sp>
      <p:sp>
        <p:nvSpPr>
          <p:cNvPr id="8" name="Rectangle 2"/>
          <p:cNvSpPr txBox="1">
            <a:spLocks noChangeArrowheads="1"/>
          </p:cNvSpPr>
          <p:nvPr/>
        </p:nvSpPr>
        <p:spPr bwMode="gray">
          <a:xfrm>
            <a:off x="719138" y="4868863"/>
            <a:ext cx="8424862" cy="1584325"/>
          </a:xfrm>
          <a:prstGeom prst="rect">
            <a:avLst/>
          </a:prstGeom>
          <a:effectLst/>
        </p:spPr>
        <p:txBody>
          <a:bodyPr anchor="b"/>
          <a:lstStyle>
            <a:lvl1pPr algn="l" defTabSz="457200" rtl="0" eaLnBrk="1" latinLnBrk="0" hangingPunct="1">
              <a:spcBef>
                <a:spcPct val="0"/>
              </a:spcBef>
              <a:buNone/>
              <a:defRPr sz="48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l-GR" sz="2000" dirty="0">
                <a:solidFill>
                  <a:schemeClr val="bg1">
                    <a:lumMod val="95000"/>
                  </a:schemeClr>
                </a:solidFill>
                <a:latin typeface="Arial" panose="020B0604020202020204" pitchFamily="34" charset="0"/>
                <a:cs typeface="Arial" panose="020B0604020202020204" pitchFamily="34" charset="0"/>
              </a:rPr>
              <a:t>Ειρήνη </a:t>
            </a:r>
            <a:r>
              <a:rPr lang="el-GR" sz="2000" dirty="0" err="1">
                <a:solidFill>
                  <a:schemeClr val="bg1">
                    <a:lumMod val="95000"/>
                  </a:schemeClr>
                </a:solidFill>
                <a:latin typeface="Arial" panose="020B0604020202020204" pitchFamily="34" charset="0"/>
                <a:cs typeface="Arial" panose="020B0604020202020204" pitchFamily="34" charset="0"/>
              </a:rPr>
              <a:t>Λοϊζίδου</a:t>
            </a:r>
            <a:r>
              <a:rPr lang="el-GR" sz="2000" dirty="0">
                <a:solidFill>
                  <a:schemeClr val="bg1">
                    <a:lumMod val="95000"/>
                  </a:schemeClr>
                </a:solidFill>
                <a:latin typeface="Arial" panose="020B0604020202020204" pitchFamily="34" charset="0"/>
                <a:cs typeface="Arial" panose="020B0604020202020204" pitchFamily="34" charset="0"/>
              </a:rPr>
              <a:t> Νικολαΐδου</a:t>
            </a:r>
          </a:p>
          <a:p>
            <a:pPr fontAlgn="auto">
              <a:spcAft>
                <a:spcPts val="0"/>
              </a:spcAft>
              <a:defRPr/>
            </a:pPr>
            <a:r>
              <a:rPr lang="el-GR" sz="2000" dirty="0">
                <a:solidFill>
                  <a:schemeClr val="bg1">
                    <a:lumMod val="95000"/>
                  </a:schemeClr>
                </a:solidFill>
                <a:latin typeface="Arial" panose="020B0604020202020204" pitchFamily="34" charset="0"/>
                <a:cs typeface="Arial" panose="020B0604020202020204" pitchFamily="34" charset="0"/>
              </a:rPr>
              <a:t>Επίτροπος Προστασίας</a:t>
            </a:r>
          </a:p>
          <a:p>
            <a:pPr fontAlgn="auto">
              <a:spcAft>
                <a:spcPts val="0"/>
              </a:spcAft>
              <a:defRPr/>
            </a:pPr>
            <a:r>
              <a:rPr lang="el-GR" sz="2000" dirty="0">
                <a:solidFill>
                  <a:schemeClr val="bg1">
                    <a:lumMod val="95000"/>
                  </a:schemeClr>
                </a:solidFill>
                <a:latin typeface="Arial" panose="020B0604020202020204" pitchFamily="34" charset="0"/>
                <a:cs typeface="Arial" panose="020B0604020202020204" pitchFamily="34" charset="0"/>
              </a:rPr>
              <a:t>Δεδομένων Προσωπικού Χαρακτήρα</a:t>
            </a:r>
          </a:p>
          <a:p>
            <a:pPr fontAlgn="auto">
              <a:spcAft>
                <a:spcPts val="0"/>
              </a:spcAft>
              <a:defRPr/>
            </a:pPr>
            <a:r>
              <a:rPr lang="el-GR" sz="2000" dirty="0">
                <a:solidFill>
                  <a:schemeClr val="bg1">
                    <a:lumMod val="95000"/>
                  </a:schemeClr>
                </a:solidFill>
                <a:latin typeface="Arial" panose="020B0604020202020204" pitchFamily="34" charset="0"/>
                <a:cs typeface="Arial" panose="020B0604020202020204" pitchFamily="34" charset="0"/>
              </a:rPr>
              <a:t>Αντιπρόεδρος ΕΣΠΔ                                                     24/10/2023 </a:t>
            </a:r>
            <a:br>
              <a:rPr lang="el-GR" sz="2000" dirty="0">
                <a:solidFill>
                  <a:schemeClr val="accent2">
                    <a:lumMod val="50000"/>
                  </a:schemeClr>
                </a:solidFill>
              </a:rPr>
            </a:br>
            <a:endParaRPr lang="el-GR" sz="2000" dirty="0">
              <a:solidFill>
                <a:schemeClr val="accent2">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66774" y="927101"/>
            <a:ext cx="8097713" cy="557684"/>
          </a:xfrm>
        </p:spPr>
        <p:txBody>
          <a:bodyPr/>
          <a:lstStyle/>
          <a:p>
            <a:r>
              <a:rPr lang="el-GR" sz="3600" b="1" dirty="0">
                <a:latin typeface="Arial" panose="020B0604020202020204" pitchFamily="34" charset="0"/>
                <a:cs typeface="Arial" panose="020B0604020202020204" pitchFamily="34" charset="0"/>
              </a:rPr>
              <a:t>Κριτήρια που πρέπει να λαμβάνονται υπόψιν</a:t>
            </a:r>
          </a:p>
        </p:txBody>
      </p:sp>
      <p:sp>
        <p:nvSpPr>
          <p:cNvPr id="6147" name="Rectangle 3"/>
          <p:cNvSpPr>
            <a:spLocks noGrp="1" noChangeArrowheads="1"/>
          </p:cNvSpPr>
          <p:nvPr>
            <p:ph idx="1"/>
          </p:nvPr>
        </p:nvSpPr>
        <p:spPr>
          <a:xfrm>
            <a:off x="284162" y="1988840"/>
            <a:ext cx="8859838" cy="5184576"/>
          </a:xfrm>
        </p:spPr>
        <p:txBody>
          <a:bodyPr rtlCol="0">
            <a:normAutofit fontScale="40000" lnSpcReduction="20000"/>
          </a:bodyPr>
          <a:lstStyle/>
          <a:p>
            <a:pPr fontAlgn="auto">
              <a:spcAft>
                <a:spcPts val="0"/>
              </a:spcAft>
              <a:buFontTx/>
              <a:buNone/>
              <a:defRPr/>
            </a:pPr>
            <a:r>
              <a:rPr lang="el-GR" sz="2600" dirty="0">
                <a:solidFill>
                  <a:schemeClr val="tx1">
                    <a:lumMod val="75000"/>
                    <a:lumOff val="25000"/>
                  </a:schemeClr>
                </a:solidFill>
                <a:latin typeface="Arial" panose="020B0604020202020204" pitchFamily="34" charset="0"/>
                <a:cs typeface="Arial" panose="020B0604020202020204" pitchFamily="34" charset="0"/>
              </a:rPr>
              <a:t> 	</a:t>
            </a:r>
            <a:endParaRPr lang="el-GR" sz="900" dirty="0">
              <a:solidFill>
                <a:schemeClr val="tx1">
                  <a:lumMod val="75000"/>
                  <a:lumOff val="25000"/>
                </a:schemeClr>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7400" dirty="0">
                <a:solidFill>
                  <a:schemeClr val="tx1"/>
                </a:solidFill>
                <a:latin typeface="Arial" panose="020B0604020202020204" pitchFamily="34" charset="0"/>
                <a:cs typeface="Arial" panose="020B0604020202020204" pitchFamily="34" charset="0"/>
              </a:rPr>
              <a:t>Με βάση Αποφάσεις ορόσημο του ΕΔΑΔ και του ΔΕΕ, τα κριτήρια είναι:</a:t>
            </a:r>
          </a:p>
          <a:p>
            <a:pPr fontAlgn="auto">
              <a:spcAft>
                <a:spcPts val="0"/>
              </a:spcAft>
              <a:buFont typeface="Wingdings 3" charset="2"/>
              <a:buChar char=""/>
              <a:defRPr/>
            </a:pPr>
            <a:endParaRPr lang="el-GR" sz="25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r>
              <a:rPr lang="el-GR" sz="7400" dirty="0">
                <a:solidFill>
                  <a:schemeClr val="tx1"/>
                </a:solidFill>
                <a:latin typeface="Arial" panose="020B0604020202020204" pitchFamily="34" charset="0"/>
                <a:cs typeface="Arial" panose="020B0604020202020204" pitchFamily="34" charset="0"/>
              </a:rPr>
              <a:t>- Αν η δημοσίευση αφορά σε </a:t>
            </a:r>
            <a:r>
              <a:rPr lang="el-GR" sz="7400" b="1" dirty="0">
                <a:solidFill>
                  <a:schemeClr val="tx1"/>
                </a:solidFill>
                <a:latin typeface="Arial" panose="020B0604020202020204" pitchFamily="34" charset="0"/>
                <a:cs typeface="Arial" panose="020B0604020202020204" pitchFamily="34" charset="0"/>
              </a:rPr>
              <a:t>δημόσιο πρόσωπο</a:t>
            </a:r>
          </a:p>
          <a:p>
            <a:pPr marL="0" indent="0" fontAlgn="auto">
              <a:spcAft>
                <a:spcPts val="0"/>
              </a:spcAft>
              <a:buNone/>
              <a:defRPr/>
            </a:pPr>
            <a:endParaRPr lang="el-GR" sz="2500" b="1"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r>
              <a:rPr lang="el-GR" sz="7400" dirty="0">
                <a:solidFill>
                  <a:schemeClr val="tx1"/>
                </a:solidFill>
                <a:latin typeface="Arial" panose="020B0604020202020204" pitchFamily="34" charset="0"/>
                <a:cs typeface="Arial" panose="020B0604020202020204" pitchFamily="34" charset="0"/>
              </a:rPr>
              <a:t>- Αν αφορά σε επεισόδιο που έλαβε χώρα σε </a:t>
            </a:r>
            <a:r>
              <a:rPr lang="el-GR" sz="7400" b="1" dirty="0">
                <a:solidFill>
                  <a:schemeClr val="tx1"/>
                </a:solidFill>
                <a:latin typeface="Arial" panose="020B0604020202020204" pitchFamily="34" charset="0"/>
                <a:cs typeface="Arial" panose="020B0604020202020204" pitchFamily="34" charset="0"/>
              </a:rPr>
              <a:t>δημόσιο χώρο</a:t>
            </a:r>
          </a:p>
          <a:p>
            <a:pPr marL="0" indent="0" fontAlgn="auto">
              <a:spcAft>
                <a:spcPts val="0"/>
              </a:spcAft>
              <a:buNone/>
              <a:defRPr/>
            </a:pPr>
            <a:endParaRPr lang="el-GR" sz="2500" b="1"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r>
              <a:rPr lang="el-GR" sz="7400" dirty="0">
                <a:solidFill>
                  <a:schemeClr val="tx1"/>
                </a:solidFill>
                <a:latin typeface="Arial" panose="020B0604020202020204" pitchFamily="34" charset="0"/>
                <a:cs typeface="Arial" panose="020B0604020202020204" pitchFamily="34" charset="0"/>
              </a:rPr>
              <a:t>- Αν αφορά σε θέμα </a:t>
            </a:r>
            <a:r>
              <a:rPr lang="el-GR" sz="7400" b="1" dirty="0">
                <a:solidFill>
                  <a:schemeClr val="tx1"/>
                </a:solidFill>
                <a:latin typeface="Arial" panose="020B0604020202020204" pitchFamily="34" charset="0"/>
                <a:cs typeface="Arial" panose="020B0604020202020204" pitchFamily="34" charset="0"/>
              </a:rPr>
              <a:t>δημοσίου ενδιαφέροντος </a:t>
            </a:r>
          </a:p>
          <a:p>
            <a:pPr marL="0" indent="0" fontAlgn="auto">
              <a:spcAft>
                <a:spcPts val="0"/>
              </a:spcAft>
              <a:buNone/>
              <a:defRPr/>
            </a:pPr>
            <a:endParaRPr lang="el-GR" sz="3100" dirty="0">
              <a:solidFill>
                <a:schemeClr val="tx1"/>
              </a:solidFill>
              <a:latin typeface="Arial" panose="020B0604020202020204" pitchFamily="34" charset="0"/>
              <a:cs typeface="Arial" panose="020B0604020202020204" pitchFamily="34" charset="0"/>
            </a:endParaRPr>
          </a:p>
          <a:p>
            <a:pPr marL="0" indent="0" fontAlgn="auto">
              <a:spcAft>
                <a:spcPts val="0"/>
              </a:spcAft>
              <a:buFontTx/>
              <a:buNone/>
              <a:defRPr/>
            </a:pPr>
            <a:endParaRPr lang="el-GR" sz="2000" dirty="0">
              <a:solidFill>
                <a:schemeClr val="tx1">
                  <a:lumMod val="75000"/>
                  <a:lumOff val="25000"/>
                </a:schemeClr>
              </a:solidFill>
            </a:endParaRPr>
          </a:p>
          <a:p>
            <a:pPr fontAlgn="auto">
              <a:spcAft>
                <a:spcPts val="0"/>
              </a:spcAft>
              <a:buFontTx/>
              <a:buNone/>
              <a:defRPr/>
            </a:pPr>
            <a:r>
              <a:rPr lang="el-GR" sz="2000" dirty="0">
                <a:solidFill>
                  <a:schemeClr val="tx1">
                    <a:lumMod val="75000"/>
                    <a:lumOff val="25000"/>
                  </a:schemeClr>
                </a:solidFill>
              </a:rPr>
              <a:t>	          </a:t>
            </a:r>
          </a:p>
        </p:txBody>
      </p:sp>
      <p:sp>
        <p:nvSpPr>
          <p:cNvPr id="22532"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1FD305D5-BA0B-4871-8C9E-EE3F8EB38A1A}" type="slidenum">
              <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10</a:t>
            </a:fld>
            <a:endPar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2533"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6005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66774" y="927101"/>
            <a:ext cx="8097713" cy="557684"/>
          </a:xfrm>
        </p:spPr>
        <p:txBody>
          <a:bodyPr/>
          <a:lstStyle/>
          <a:p>
            <a:r>
              <a:rPr lang="el-GR" sz="3600" b="1" dirty="0">
                <a:latin typeface="Arial" panose="020B0604020202020204" pitchFamily="34" charset="0"/>
                <a:cs typeface="Arial" panose="020B0604020202020204" pitchFamily="34" charset="0"/>
              </a:rPr>
              <a:t>Δημόσιο πρόσωπο </a:t>
            </a:r>
          </a:p>
        </p:txBody>
      </p:sp>
      <p:sp>
        <p:nvSpPr>
          <p:cNvPr id="6147" name="Rectangle 3"/>
          <p:cNvSpPr>
            <a:spLocks noGrp="1" noChangeArrowheads="1"/>
          </p:cNvSpPr>
          <p:nvPr>
            <p:ph idx="1"/>
          </p:nvPr>
        </p:nvSpPr>
        <p:spPr>
          <a:xfrm>
            <a:off x="284162" y="1988840"/>
            <a:ext cx="8859838" cy="5184576"/>
          </a:xfrm>
        </p:spPr>
        <p:txBody>
          <a:bodyPr rtlCol="0">
            <a:normAutofit/>
          </a:bodyPr>
          <a:lstStyle/>
          <a:p>
            <a:pPr fontAlgn="auto">
              <a:spcAft>
                <a:spcPts val="0"/>
              </a:spcAft>
              <a:buFontTx/>
              <a:buNone/>
              <a:defRPr/>
            </a:pPr>
            <a:r>
              <a:rPr lang="el-GR" sz="2600" dirty="0">
                <a:solidFill>
                  <a:schemeClr val="tx1">
                    <a:lumMod val="75000"/>
                    <a:lumOff val="25000"/>
                  </a:schemeClr>
                </a:solidFill>
                <a:latin typeface="Arial" panose="020B0604020202020204" pitchFamily="34" charset="0"/>
                <a:cs typeface="Arial" panose="020B0604020202020204" pitchFamily="34" charset="0"/>
              </a:rPr>
              <a:t> 	</a:t>
            </a:r>
            <a:endParaRPr lang="el-GR" sz="900" dirty="0">
              <a:solidFill>
                <a:schemeClr val="tx1">
                  <a:lumMod val="75000"/>
                  <a:lumOff val="25000"/>
                </a:schemeClr>
              </a:solidFill>
              <a:latin typeface="Arial" panose="020B0604020202020204" pitchFamily="34" charset="0"/>
              <a:cs typeface="Arial" panose="020B0604020202020204" pitchFamily="34" charset="0"/>
            </a:endParaRPr>
          </a:p>
          <a:p>
            <a:pPr marL="0" indent="0" fontAlgn="auto">
              <a:spcAft>
                <a:spcPts val="0"/>
              </a:spcAft>
              <a:buNone/>
              <a:defRPr/>
            </a:pPr>
            <a:endParaRPr lang="el-GR" sz="30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Κατά κανόνα, πρόσωπα που συνειδητά θέτουν τον εαυτό τους στη σφαίρα της δημόσιας ζωής, δεν πρέπει να αναμένουν το επίπεδο προστασίας που απολαμβάνουν άλλα πρόσωπα.</a:t>
            </a:r>
            <a:endParaRPr lang="el-GR" sz="2000" dirty="0">
              <a:solidFill>
                <a:schemeClr val="tx1">
                  <a:lumMod val="75000"/>
                  <a:lumOff val="25000"/>
                </a:schemeClr>
              </a:solidFill>
            </a:endParaRPr>
          </a:p>
          <a:p>
            <a:pPr fontAlgn="auto">
              <a:spcAft>
                <a:spcPts val="0"/>
              </a:spcAft>
              <a:buFontTx/>
              <a:buNone/>
              <a:defRPr/>
            </a:pPr>
            <a:r>
              <a:rPr lang="el-GR" sz="2000" dirty="0">
                <a:solidFill>
                  <a:schemeClr val="tx1">
                    <a:lumMod val="75000"/>
                    <a:lumOff val="25000"/>
                  </a:schemeClr>
                </a:solidFill>
              </a:rPr>
              <a:t>	          </a:t>
            </a:r>
          </a:p>
        </p:txBody>
      </p:sp>
      <p:sp>
        <p:nvSpPr>
          <p:cNvPr id="22532"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1FD305D5-BA0B-4871-8C9E-EE3F8EB38A1A}" type="slidenum">
              <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11</a:t>
            </a:fld>
            <a:endPar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2533"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2815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66774" y="927101"/>
            <a:ext cx="8097713" cy="557684"/>
          </a:xfrm>
        </p:spPr>
        <p:txBody>
          <a:bodyPr/>
          <a:lstStyle/>
          <a:p>
            <a:r>
              <a:rPr lang="el-GR" sz="3600" b="1" dirty="0">
                <a:latin typeface="Arial" panose="020B0604020202020204" pitchFamily="34" charset="0"/>
                <a:cs typeface="Arial" panose="020B0604020202020204" pitchFamily="34" charset="0"/>
              </a:rPr>
              <a:t>Δημόσιος χώρος </a:t>
            </a:r>
          </a:p>
        </p:txBody>
      </p:sp>
      <p:sp>
        <p:nvSpPr>
          <p:cNvPr id="6147" name="Rectangle 3"/>
          <p:cNvSpPr>
            <a:spLocks noGrp="1" noChangeArrowheads="1"/>
          </p:cNvSpPr>
          <p:nvPr>
            <p:ph idx="1"/>
          </p:nvPr>
        </p:nvSpPr>
        <p:spPr>
          <a:xfrm>
            <a:off x="284162" y="1988840"/>
            <a:ext cx="8859838" cy="5184576"/>
          </a:xfrm>
        </p:spPr>
        <p:txBody>
          <a:bodyPr rtlCol="0">
            <a:normAutofit/>
          </a:bodyPr>
          <a:lstStyle/>
          <a:p>
            <a:pPr fontAlgn="auto">
              <a:spcAft>
                <a:spcPts val="0"/>
              </a:spcAft>
              <a:buFontTx/>
              <a:buNone/>
              <a:defRPr/>
            </a:pPr>
            <a:r>
              <a:rPr lang="el-GR" sz="2600" dirty="0">
                <a:solidFill>
                  <a:schemeClr val="tx1">
                    <a:lumMod val="75000"/>
                    <a:lumOff val="25000"/>
                  </a:schemeClr>
                </a:solidFill>
                <a:latin typeface="Arial" panose="020B0604020202020204" pitchFamily="34" charset="0"/>
                <a:cs typeface="Arial" panose="020B0604020202020204" pitchFamily="34" charset="0"/>
              </a:rPr>
              <a:t> 	</a:t>
            </a:r>
            <a:endParaRPr lang="el-GR" sz="900" dirty="0">
              <a:solidFill>
                <a:schemeClr val="tx1">
                  <a:lumMod val="75000"/>
                  <a:lumOff val="25000"/>
                </a:schemeClr>
              </a:solidFill>
              <a:latin typeface="Arial" panose="020B0604020202020204" pitchFamily="34" charset="0"/>
              <a:cs typeface="Arial" panose="020B0604020202020204" pitchFamily="34" charset="0"/>
            </a:endParaRPr>
          </a:p>
          <a:p>
            <a:pPr marL="0" indent="0" fontAlgn="auto">
              <a:spcAft>
                <a:spcPts val="0"/>
              </a:spcAft>
              <a:buNone/>
              <a:defRPr/>
            </a:pPr>
            <a:endParaRPr lang="el-GR" sz="30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Κατά κανόνα, πρόσωπα που βρίσκονται σε δημόσιο χώρο ή συμμετέχουν σε μία δημόσια εκδήλωση, δεν πρέπει να αναμένουν το ίδιο επίπεδο προστασίας με αυτό που τους προσφέρει η οικία τους ή το προσωπικό τους περιβάλλον</a:t>
            </a:r>
            <a:r>
              <a:rPr lang="el-GR" sz="2000" dirty="0">
                <a:solidFill>
                  <a:schemeClr val="tx1">
                    <a:lumMod val="75000"/>
                    <a:lumOff val="25000"/>
                  </a:schemeClr>
                </a:solidFill>
              </a:rPr>
              <a:t>	          </a:t>
            </a:r>
          </a:p>
        </p:txBody>
      </p:sp>
      <p:sp>
        <p:nvSpPr>
          <p:cNvPr id="22532"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1FD305D5-BA0B-4871-8C9E-EE3F8EB38A1A}" type="slidenum">
              <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12</a:t>
            </a:fld>
            <a:endPar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2533"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6203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66774" y="927101"/>
            <a:ext cx="8097713" cy="557684"/>
          </a:xfrm>
        </p:spPr>
        <p:txBody>
          <a:bodyPr/>
          <a:lstStyle/>
          <a:p>
            <a:r>
              <a:rPr lang="el-GR" sz="3600" b="1" dirty="0">
                <a:latin typeface="Arial" panose="020B0604020202020204" pitchFamily="34" charset="0"/>
                <a:cs typeface="Arial" panose="020B0604020202020204" pitchFamily="34" charset="0"/>
              </a:rPr>
              <a:t>Δημόσιο ενδιαφέρον </a:t>
            </a:r>
          </a:p>
        </p:txBody>
      </p:sp>
      <p:sp>
        <p:nvSpPr>
          <p:cNvPr id="6147" name="Rectangle 3"/>
          <p:cNvSpPr>
            <a:spLocks noGrp="1" noChangeArrowheads="1"/>
          </p:cNvSpPr>
          <p:nvPr>
            <p:ph idx="1"/>
          </p:nvPr>
        </p:nvSpPr>
        <p:spPr>
          <a:xfrm>
            <a:off x="284162" y="1695451"/>
            <a:ext cx="8859838" cy="5477965"/>
          </a:xfrm>
        </p:spPr>
        <p:txBody>
          <a:bodyPr rtlCol="0">
            <a:normAutofit lnSpcReduction="10000"/>
          </a:bodyPr>
          <a:lstStyle/>
          <a:p>
            <a:pPr fontAlgn="auto">
              <a:spcAft>
                <a:spcPts val="0"/>
              </a:spcAft>
              <a:buFontTx/>
              <a:buNone/>
              <a:defRPr/>
            </a:pPr>
            <a:r>
              <a:rPr lang="el-GR" sz="2600" dirty="0">
                <a:solidFill>
                  <a:schemeClr val="tx1">
                    <a:lumMod val="75000"/>
                    <a:lumOff val="25000"/>
                  </a:schemeClr>
                </a:solidFill>
                <a:latin typeface="Arial" panose="020B0604020202020204" pitchFamily="34" charset="0"/>
                <a:cs typeface="Arial" panose="020B0604020202020204" pitchFamily="34" charset="0"/>
              </a:rPr>
              <a:t> 	</a:t>
            </a:r>
            <a:endParaRPr lang="el-GR" sz="10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Κατά κανόνα, δικαιολογείται η αποκάλυψη δεδομένων όταν υπάρχει ψηλό ενδιαφέρον του κοινού να ενημερωθεί για ένα θέμα.</a:t>
            </a:r>
          </a:p>
          <a:p>
            <a:pPr marL="0" indent="0" fontAlgn="auto">
              <a:spcAft>
                <a:spcPts val="0"/>
              </a:spcAft>
              <a:buNone/>
              <a:defRPr/>
            </a:pPr>
            <a:endParaRPr lang="el-GR" sz="10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Ωστόσο, η αποκάλυψη πρέπει να συμβάλει σε δημόσιο διάλογο που εξυπηρετεί το δημόσιο συμφέρον.</a:t>
            </a:r>
          </a:p>
          <a:p>
            <a:pPr marL="0" indent="0" fontAlgn="auto">
              <a:spcAft>
                <a:spcPts val="0"/>
              </a:spcAft>
              <a:buNone/>
              <a:defRPr/>
            </a:pPr>
            <a:endParaRPr lang="el-GR" sz="11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Η αποκάλυψη δεν δικαιολογείται, επειδή απλά υπάρχει ψηλό ενδιαφέρον του κοινού.</a:t>
            </a:r>
          </a:p>
          <a:p>
            <a:pPr marL="0" indent="0" fontAlgn="auto">
              <a:spcAft>
                <a:spcPts val="0"/>
              </a:spcAft>
              <a:buNone/>
              <a:defRPr/>
            </a:pPr>
            <a:endParaRPr lang="el-GR" sz="2000" dirty="0">
              <a:solidFill>
                <a:schemeClr val="tx1">
                  <a:lumMod val="75000"/>
                  <a:lumOff val="25000"/>
                </a:schemeClr>
              </a:solidFill>
            </a:endParaRPr>
          </a:p>
          <a:p>
            <a:pPr fontAlgn="auto">
              <a:spcAft>
                <a:spcPts val="0"/>
              </a:spcAft>
              <a:buFontTx/>
              <a:buNone/>
              <a:defRPr/>
            </a:pPr>
            <a:r>
              <a:rPr lang="el-GR" sz="2000" dirty="0">
                <a:solidFill>
                  <a:schemeClr val="tx1">
                    <a:lumMod val="75000"/>
                    <a:lumOff val="25000"/>
                  </a:schemeClr>
                </a:solidFill>
              </a:rPr>
              <a:t>	          </a:t>
            </a:r>
          </a:p>
        </p:txBody>
      </p:sp>
      <p:sp>
        <p:nvSpPr>
          <p:cNvPr id="22532"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1FD305D5-BA0B-4871-8C9E-EE3F8EB38A1A}" type="slidenum">
              <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13</a:t>
            </a:fld>
            <a:endPar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2533"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3148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66774" y="927101"/>
            <a:ext cx="8097713" cy="557684"/>
          </a:xfrm>
        </p:spPr>
        <p:txBody>
          <a:bodyPr/>
          <a:lstStyle/>
          <a:p>
            <a:r>
              <a:rPr lang="el-GR" sz="3600" b="1" dirty="0">
                <a:latin typeface="Arial" panose="020B0604020202020204" pitchFamily="34" charset="0"/>
                <a:cs typeface="Arial" panose="020B0604020202020204" pitchFamily="34" charset="0"/>
              </a:rPr>
              <a:t>Απόφαση 1 </a:t>
            </a:r>
          </a:p>
        </p:txBody>
      </p:sp>
      <p:sp>
        <p:nvSpPr>
          <p:cNvPr id="6147" name="Rectangle 3"/>
          <p:cNvSpPr>
            <a:spLocks noGrp="1" noChangeArrowheads="1"/>
          </p:cNvSpPr>
          <p:nvPr>
            <p:ph idx="1"/>
          </p:nvPr>
        </p:nvSpPr>
        <p:spPr>
          <a:xfrm>
            <a:off x="284162" y="1695451"/>
            <a:ext cx="8859838" cy="5477965"/>
          </a:xfrm>
        </p:spPr>
        <p:txBody>
          <a:bodyPr rtlCol="0">
            <a:normAutofit fontScale="92500" lnSpcReduction="20000"/>
          </a:bodyPr>
          <a:lstStyle/>
          <a:p>
            <a:pPr fontAlgn="auto">
              <a:spcAft>
                <a:spcPts val="0"/>
              </a:spcAft>
              <a:buFontTx/>
              <a:buNone/>
              <a:defRPr/>
            </a:pPr>
            <a:r>
              <a:rPr lang="el-GR" sz="2600" dirty="0">
                <a:solidFill>
                  <a:schemeClr val="tx1">
                    <a:lumMod val="75000"/>
                    <a:lumOff val="25000"/>
                  </a:schemeClr>
                </a:solidFill>
                <a:latin typeface="Arial" panose="020B0604020202020204" pitchFamily="34" charset="0"/>
                <a:cs typeface="Arial" panose="020B0604020202020204" pitchFamily="34" charset="0"/>
              </a:rPr>
              <a:t> 	</a:t>
            </a:r>
            <a:endParaRPr lang="el-GR" sz="10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Το άρθρο αφορούσε στην ταλαιπωρία που υπέστη Τ/Κ με τον </a:t>
            </a:r>
            <a:r>
              <a:rPr lang="el-GR" sz="3000" dirty="0" err="1">
                <a:solidFill>
                  <a:schemeClr val="tx1"/>
                </a:solidFill>
                <a:latin typeface="Arial" panose="020B0604020202020204" pitchFamily="34" charset="0"/>
                <a:cs typeface="Arial" panose="020B0604020202020204" pitchFamily="34" charset="0"/>
              </a:rPr>
              <a:t>εγγονό</a:t>
            </a:r>
            <a:r>
              <a:rPr lang="el-GR" sz="3000" dirty="0">
                <a:solidFill>
                  <a:schemeClr val="tx1"/>
                </a:solidFill>
                <a:latin typeface="Arial" panose="020B0604020202020204" pitchFamily="34" charset="0"/>
                <a:cs typeface="Arial" panose="020B0604020202020204" pitchFamily="34" charset="0"/>
              </a:rPr>
              <a:t> της στο αεροδρόμιο. Μαζί με εικόνες που τράβηξε ο </a:t>
            </a:r>
            <a:r>
              <a:rPr lang="el-GR" sz="3000" dirty="0" err="1">
                <a:solidFill>
                  <a:schemeClr val="tx1"/>
                </a:solidFill>
                <a:latin typeface="Arial" panose="020B0604020202020204" pitchFamily="34" charset="0"/>
                <a:cs typeface="Arial" panose="020B0604020202020204" pitchFamily="34" charset="0"/>
              </a:rPr>
              <a:t>εγγονός</a:t>
            </a:r>
            <a:r>
              <a:rPr lang="el-GR" sz="3000" dirty="0">
                <a:solidFill>
                  <a:schemeClr val="tx1"/>
                </a:solidFill>
                <a:latin typeface="Arial" panose="020B0604020202020204" pitchFamily="34" charset="0"/>
                <a:cs typeface="Arial" panose="020B0604020202020204" pitchFamily="34" charset="0"/>
              </a:rPr>
              <a:t> στο κινητό του, δημοσιεύτηκαν και τα ονόματα των επί </a:t>
            </a:r>
            <a:r>
              <a:rPr lang="el-GR" sz="3000" dirty="0" err="1">
                <a:solidFill>
                  <a:schemeClr val="tx1"/>
                </a:solidFill>
                <a:latin typeface="Arial" panose="020B0604020202020204" pitchFamily="34" charset="0"/>
                <a:cs typeface="Arial" panose="020B0604020202020204" pitchFamily="34" charset="0"/>
              </a:rPr>
              <a:t>καθήκοντι</a:t>
            </a:r>
            <a:r>
              <a:rPr lang="el-GR" sz="3000" dirty="0">
                <a:solidFill>
                  <a:schemeClr val="tx1"/>
                </a:solidFill>
                <a:latin typeface="Arial" panose="020B0604020202020204" pitchFamily="34" charset="0"/>
                <a:cs typeface="Arial" panose="020B0604020202020204" pitchFamily="34" charset="0"/>
              </a:rPr>
              <a:t> αστυνομικών.</a:t>
            </a: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Η είδηση μπορούσε να δημοσιευτεί χωρίς εικόνες και ονόματα και τα στοιχεία αυτά δεν προσέδιδαν κάποια πρόσθετη αξία.</a:t>
            </a: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Παραβίαση της Αρχής της Αναλογικότητας.</a:t>
            </a: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Επιβλήθηκε </a:t>
            </a:r>
            <a:r>
              <a:rPr lang="el-GR" sz="3000" b="1" dirty="0">
                <a:solidFill>
                  <a:schemeClr val="tx1"/>
                </a:solidFill>
                <a:latin typeface="Arial" panose="020B0604020202020204" pitchFamily="34" charset="0"/>
                <a:cs typeface="Arial" panose="020B0604020202020204" pitchFamily="34" charset="0"/>
              </a:rPr>
              <a:t>Πρόστιμο</a:t>
            </a:r>
            <a:r>
              <a:rPr lang="el-GR" sz="3000" dirty="0">
                <a:solidFill>
                  <a:schemeClr val="tx1"/>
                </a:solidFill>
                <a:latin typeface="Arial" panose="020B0604020202020204" pitchFamily="34" charset="0"/>
                <a:cs typeface="Arial" panose="020B0604020202020204" pitchFamily="34" charset="0"/>
              </a:rPr>
              <a:t> €10,000, πέτυχε Προσφυγή, εκδόθηκε δεύτερη Απόφαση με πρόστιμο €7,000 και εκκρεμεί δεύτερη Προσφυγή.</a:t>
            </a:r>
          </a:p>
          <a:p>
            <a:pPr marL="0" indent="0" fontAlgn="auto">
              <a:spcAft>
                <a:spcPts val="0"/>
              </a:spcAft>
              <a:buNone/>
              <a:defRPr/>
            </a:pPr>
            <a:endParaRPr lang="el-GR" sz="2000" dirty="0">
              <a:solidFill>
                <a:schemeClr val="tx1">
                  <a:lumMod val="75000"/>
                  <a:lumOff val="25000"/>
                </a:schemeClr>
              </a:solidFill>
            </a:endParaRPr>
          </a:p>
          <a:p>
            <a:pPr fontAlgn="auto">
              <a:spcAft>
                <a:spcPts val="0"/>
              </a:spcAft>
              <a:buFontTx/>
              <a:buNone/>
              <a:defRPr/>
            </a:pPr>
            <a:r>
              <a:rPr lang="el-GR" sz="2000" dirty="0">
                <a:solidFill>
                  <a:schemeClr val="tx1">
                    <a:lumMod val="75000"/>
                    <a:lumOff val="25000"/>
                  </a:schemeClr>
                </a:solidFill>
              </a:rPr>
              <a:t>	          </a:t>
            </a:r>
          </a:p>
        </p:txBody>
      </p:sp>
      <p:sp>
        <p:nvSpPr>
          <p:cNvPr id="22532"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1FD305D5-BA0B-4871-8C9E-EE3F8EB38A1A}" type="slidenum">
              <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14</a:t>
            </a:fld>
            <a:endPar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2533"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5893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66774" y="927101"/>
            <a:ext cx="8097713" cy="557684"/>
          </a:xfrm>
        </p:spPr>
        <p:txBody>
          <a:bodyPr/>
          <a:lstStyle/>
          <a:p>
            <a:r>
              <a:rPr lang="el-GR" sz="3600" b="1" dirty="0">
                <a:latin typeface="Arial" panose="020B0604020202020204" pitchFamily="34" charset="0"/>
                <a:cs typeface="Arial" panose="020B0604020202020204" pitchFamily="34" charset="0"/>
              </a:rPr>
              <a:t>Απόφαση 2 </a:t>
            </a:r>
          </a:p>
        </p:txBody>
      </p:sp>
      <p:sp>
        <p:nvSpPr>
          <p:cNvPr id="6147" name="Rectangle 3"/>
          <p:cNvSpPr>
            <a:spLocks noGrp="1" noChangeArrowheads="1"/>
          </p:cNvSpPr>
          <p:nvPr>
            <p:ph idx="1"/>
          </p:nvPr>
        </p:nvSpPr>
        <p:spPr>
          <a:xfrm>
            <a:off x="284162" y="1844824"/>
            <a:ext cx="8859838" cy="5328592"/>
          </a:xfrm>
        </p:spPr>
        <p:txBody>
          <a:bodyPr rtlCol="0">
            <a:normAutofit fontScale="92500" lnSpcReduction="10000"/>
          </a:bodyPr>
          <a:lstStyle/>
          <a:p>
            <a:pPr fontAlgn="auto">
              <a:spcAft>
                <a:spcPts val="0"/>
              </a:spcAft>
              <a:buFontTx/>
              <a:buNone/>
              <a:defRPr/>
            </a:pPr>
            <a:r>
              <a:rPr lang="el-GR" sz="2600" dirty="0">
                <a:solidFill>
                  <a:schemeClr val="tx1">
                    <a:lumMod val="75000"/>
                    <a:lumOff val="25000"/>
                  </a:schemeClr>
                </a:solidFill>
                <a:latin typeface="Arial" panose="020B0604020202020204" pitchFamily="34" charset="0"/>
                <a:cs typeface="Arial" panose="020B0604020202020204" pitchFamily="34" charset="0"/>
              </a:rPr>
              <a:t> 	</a:t>
            </a:r>
            <a:endParaRPr lang="el-GR" sz="10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Άρθρο που αφορούσε σε πιστωτικές διευκολύνσεις ΠΕΠ και μελών της οικογένειάς της, στη βάση της δημοσιευθείσας Έκθεσης για το Συνεργατισμό.</a:t>
            </a: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Το ΜΜΕ δεν έκανε τη στάθμιση που επιβάλουν το ΔΕΕ και το ΕΔΑΔ και κάποιες πληροφορίες ήταν ανακριβείς.</a:t>
            </a: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Παραβίαση των Αρχών της Νομιμότητας, Αναλογικότητας και Ακρίβειας. </a:t>
            </a: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Επιβλήθηκε </a:t>
            </a:r>
            <a:r>
              <a:rPr lang="el-GR" sz="3000" b="1" dirty="0">
                <a:solidFill>
                  <a:schemeClr val="tx1"/>
                </a:solidFill>
                <a:latin typeface="Arial" panose="020B0604020202020204" pitchFamily="34" charset="0"/>
                <a:cs typeface="Arial" panose="020B0604020202020204" pitchFamily="34" charset="0"/>
              </a:rPr>
              <a:t>Πρόστιμο</a:t>
            </a:r>
            <a:r>
              <a:rPr lang="el-GR" sz="3000" dirty="0">
                <a:solidFill>
                  <a:schemeClr val="tx1"/>
                </a:solidFill>
                <a:latin typeface="Arial" panose="020B0604020202020204" pitchFamily="34" charset="0"/>
                <a:cs typeface="Arial" panose="020B0604020202020204" pitchFamily="34" charset="0"/>
              </a:rPr>
              <a:t> €10,000. Ασκήθηκε Προσφυγή και εκκρεμεί Απόφαση.</a:t>
            </a:r>
          </a:p>
          <a:p>
            <a:pPr marL="0" indent="0" fontAlgn="auto">
              <a:spcAft>
                <a:spcPts val="0"/>
              </a:spcAft>
              <a:buNone/>
              <a:defRPr/>
            </a:pPr>
            <a:endParaRPr lang="el-GR" sz="2000" dirty="0">
              <a:solidFill>
                <a:schemeClr val="tx1">
                  <a:lumMod val="75000"/>
                  <a:lumOff val="25000"/>
                </a:schemeClr>
              </a:solidFill>
            </a:endParaRPr>
          </a:p>
          <a:p>
            <a:pPr fontAlgn="auto">
              <a:spcAft>
                <a:spcPts val="0"/>
              </a:spcAft>
              <a:buFontTx/>
              <a:buNone/>
              <a:defRPr/>
            </a:pPr>
            <a:r>
              <a:rPr lang="el-GR" sz="2000" dirty="0">
                <a:solidFill>
                  <a:schemeClr val="tx1">
                    <a:lumMod val="75000"/>
                    <a:lumOff val="25000"/>
                  </a:schemeClr>
                </a:solidFill>
              </a:rPr>
              <a:t>	          </a:t>
            </a:r>
          </a:p>
        </p:txBody>
      </p:sp>
      <p:sp>
        <p:nvSpPr>
          <p:cNvPr id="22532"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1FD305D5-BA0B-4871-8C9E-EE3F8EB38A1A}" type="slidenum">
              <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15</a:t>
            </a:fld>
            <a:endPar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2533"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1655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66774" y="927101"/>
            <a:ext cx="8097713" cy="557684"/>
          </a:xfrm>
        </p:spPr>
        <p:txBody>
          <a:bodyPr/>
          <a:lstStyle/>
          <a:p>
            <a:r>
              <a:rPr lang="el-GR" sz="3600" b="1" dirty="0">
                <a:latin typeface="Arial" panose="020B0604020202020204" pitchFamily="34" charset="0"/>
                <a:cs typeface="Arial" panose="020B0604020202020204" pitchFamily="34" charset="0"/>
              </a:rPr>
              <a:t>Απόφαση 3 και 4 (εναντίον 2 ΜΜΕ)</a:t>
            </a:r>
          </a:p>
        </p:txBody>
      </p:sp>
      <p:sp>
        <p:nvSpPr>
          <p:cNvPr id="6147" name="Rectangle 3"/>
          <p:cNvSpPr>
            <a:spLocks noGrp="1" noChangeArrowheads="1"/>
          </p:cNvSpPr>
          <p:nvPr>
            <p:ph idx="1"/>
          </p:nvPr>
        </p:nvSpPr>
        <p:spPr>
          <a:xfrm>
            <a:off x="284162" y="1695451"/>
            <a:ext cx="8859838" cy="5477965"/>
          </a:xfrm>
        </p:spPr>
        <p:txBody>
          <a:bodyPr rtlCol="0">
            <a:normAutofit fontScale="92500" lnSpcReduction="10000"/>
          </a:bodyPr>
          <a:lstStyle/>
          <a:p>
            <a:pPr fontAlgn="auto">
              <a:spcAft>
                <a:spcPts val="0"/>
              </a:spcAft>
              <a:buFontTx/>
              <a:buNone/>
              <a:defRPr/>
            </a:pPr>
            <a:r>
              <a:rPr lang="el-GR" sz="2600" dirty="0">
                <a:solidFill>
                  <a:schemeClr val="tx1">
                    <a:lumMod val="75000"/>
                    <a:lumOff val="25000"/>
                  </a:schemeClr>
                </a:solidFill>
                <a:latin typeface="Arial" panose="020B0604020202020204" pitchFamily="34" charset="0"/>
                <a:cs typeface="Arial" panose="020B0604020202020204" pitchFamily="34" charset="0"/>
              </a:rPr>
              <a:t> 	</a:t>
            </a:r>
            <a:endParaRPr lang="el-GR" sz="10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Άρθρα που αφορούσαν σε ισχυριζόμενη επίθεση δάσκαλου προς μαθητή δημοτικού σχολείου.</a:t>
            </a:r>
            <a:endParaRPr lang="el-GR" sz="10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Η ηλικία του δάσκαλου και ότι δίδασκε φυσική αγωγή σε δημοτικό της Επαρχίας Λεμεσού δεν τον </a:t>
            </a:r>
            <a:r>
              <a:rPr lang="el-GR" sz="3000" dirty="0" err="1">
                <a:solidFill>
                  <a:schemeClr val="tx1"/>
                </a:solidFill>
                <a:latin typeface="Arial" panose="020B0604020202020204" pitchFamily="34" charset="0"/>
                <a:cs typeface="Arial" panose="020B0604020202020204" pitchFamily="34" charset="0"/>
              </a:rPr>
              <a:t>ταυτοποιούσαν</a:t>
            </a:r>
            <a:r>
              <a:rPr lang="el-GR" sz="3000" dirty="0">
                <a:solidFill>
                  <a:schemeClr val="tx1"/>
                </a:solidFill>
                <a:latin typeface="Arial" panose="020B0604020202020204" pitchFamily="34" charset="0"/>
                <a:cs typeface="Arial" panose="020B0604020202020204" pitchFamily="34" charset="0"/>
              </a:rPr>
              <a:t> </a:t>
            </a:r>
            <a:r>
              <a:rPr lang="el-GR" sz="3000" b="1" dirty="0">
                <a:solidFill>
                  <a:schemeClr val="tx1"/>
                </a:solidFill>
                <a:latin typeface="Arial" panose="020B0604020202020204" pitchFamily="34" charset="0"/>
                <a:cs typeface="Arial" panose="020B0604020202020204" pitchFamily="34" charset="0"/>
              </a:rPr>
              <a:t>άμεσα</a:t>
            </a:r>
            <a:r>
              <a:rPr lang="el-GR" sz="3000" dirty="0">
                <a:solidFill>
                  <a:schemeClr val="tx1"/>
                </a:solidFill>
                <a:latin typeface="Arial" panose="020B0604020202020204" pitchFamily="34" charset="0"/>
                <a:cs typeface="Arial" panose="020B0604020202020204" pitchFamily="34" charset="0"/>
              </a:rPr>
              <a:t> αλλά </a:t>
            </a:r>
            <a:r>
              <a:rPr lang="el-GR" sz="3000" b="1" dirty="0">
                <a:solidFill>
                  <a:schemeClr val="tx1"/>
                </a:solidFill>
                <a:latin typeface="Arial" panose="020B0604020202020204" pitchFamily="34" charset="0"/>
                <a:cs typeface="Arial" panose="020B0604020202020204" pitchFamily="34" charset="0"/>
              </a:rPr>
              <a:t>έμμεσα</a:t>
            </a:r>
            <a:r>
              <a:rPr lang="el-GR" sz="3000" dirty="0">
                <a:solidFill>
                  <a:schemeClr val="tx1"/>
                </a:solidFill>
                <a:latin typeface="Arial" panose="020B0604020202020204" pitchFamily="34" charset="0"/>
                <a:cs typeface="Arial" panose="020B0604020202020204" pitchFamily="34" charset="0"/>
              </a:rPr>
              <a:t>.</a:t>
            </a: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Όμως, η έμμεση ταυτοποίηση ήταν δυνατή από άλλα άρθρα που τον αφορούσαν, υπό την ιδιότητα του ως προπονητή σε ακαδημίες, που κατ’ ομολογία του, τον κατέτασσαν στη σφαίρα του </a:t>
            </a:r>
            <a:r>
              <a:rPr lang="el-GR" sz="3000" b="1" dirty="0">
                <a:solidFill>
                  <a:schemeClr val="tx1"/>
                </a:solidFill>
                <a:latin typeface="Arial" panose="020B0604020202020204" pitchFamily="34" charset="0"/>
                <a:cs typeface="Arial" panose="020B0604020202020204" pitchFamily="34" charset="0"/>
              </a:rPr>
              <a:t>δημοσίου προσώπου</a:t>
            </a:r>
            <a:r>
              <a:rPr lang="el-GR" sz="3000" dirty="0">
                <a:solidFill>
                  <a:schemeClr val="tx1"/>
                </a:solidFill>
                <a:latin typeface="Arial" panose="020B0604020202020204" pitchFamily="34" charset="0"/>
                <a:cs typeface="Arial" panose="020B0604020202020204" pitchFamily="34" charset="0"/>
              </a:rPr>
              <a:t>.</a:t>
            </a: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Τα δύο παράπονα κρίθηκαν αβάσιμα.</a:t>
            </a: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 </a:t>
            </a:r>
            <a:r>
              <a:rPr lang="el-GR" sz="2000" dirty="0">
                <a:solidFill>
                  <a:schemeClr val="tx1">
                    <a:lumMod val="75000"/>
                    <a:lumOff val="25000"/>
                  </a:schemeClr>
                </a:solidFill>
              </a:rPr>
              <a:t> </a:t>
            </a:r>
          </a:p>
        </p:txBody>
      </p:sp>
      <p:sp>
        <p:nvSpPr>
          <p:cNvPr id="22532"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1FD305D5-BA0B-4871-8C9E-EE3F8EB38A1A}" type="slidenum">
              <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16</a:t>
            </a:fld>
            <a:endPar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2533"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5056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66774" y="927101"/>
            <a:ext cx="8097713" cy="557684"/>
          </a:xfrm>
        </p:spPr>
        <p:txBody>
          <a:bodyPr/>
          <a:lstStyle/>
          <a:p>
            <a:r>
              <a:rPr lang="el-GR" sz="3600" b="1" dirty="0">
                <a:latin typeface="Arial" panose="020B0604020202020204" pitchFamily="34" charset="0"/>
                <a:cs typeface="Arial" panose="020B0604020202020204" pitchFamily="34" charset="0"/>
              </a:rPr>
              <a:t>Απόφαση 5 </a:t>
            </a:r>
          </a:p>
        </p:txBody>
      </p:sp>
      <p:sp>
        <p:nvSpPr>
          <p:cNvPr id="6147" name="Rectangle 3"/>
          <p:cNvSpPr>
            <a:spLocks noGrp="1" noChangeArrowheads="1"/>
          </p:cNvSpPr>
          <p:nvPr>
            <p:ph idx="1"/>
          </p:nvPr>
        </p:nvSpPr>
        <p:spPr>
          <a:xfrm>
            <a:off x="284162" y="1695451"/>
            <a:ext cx="8859838" cy="5477965"/>
          </a:xfrm>
        </p:spPr>
        <p:txBody>
          <a:bodyPr rtlCol="0">
            <a:normAutofit fontScale="92500" lnSpcReduction="20000"/>
          </a:bodyPr>
          <a:lstStyle/>
          <a:p>
            <a:pPr fontAlgn="auto">
              <a:spcAft>
                <a:spcPts val="0"/>
              </a:spcAft>
              <a:buFontTx/>
              <a:buNone/>
              <a:defRPr/>
            </a:pPr>
            <a:r>
              <a:rPr lang="el-GR" sz="2600" dirty="0">
                <a:solidFill>
                  <a:schemeClr val="tx1">
                    <a:lumMod val="75000"/>
                    <a:lumOff val="25000"/>
                  </a:schemeClr>
                </a:solidFill>
                <a:latin typeface="Arial" panose="020B0604020202020204" pitchFamily="34" charset="0"/>
                <a:cs typeface="Arial" panose="020B0604020202020204" pitchFamily="34" charset="0"/>
              </a:rPr>
              <a:t> 	</a:t>
            </a:r>
            <a:endParaRPr lang="el-GR" sz="10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endParaRPr lang="el-GR" sz="11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Δημοσίευση επώνυμης λίστας προσώπων που </a:t>
            </a:r>
            <a:r>
              <a:rPr lang="el-GR" sz="3000" dirty="0" err="1">
                <a:solidFill>
                  <a:schemeClr val="tx1"/>
                </a:solidFill>
                <a:latin typeface="Arial" panose="020B0604020202020204" pitchFamily="34" charset="0"/>
                <a:cs typeface="Arial" panose="020B0604020202020204" pitchFamily="34" charset="0"/>
              </a:rPr>
              <a:t>πολιτογραφήθηκαν</a:t>
            </a:r>
            <a:r>
              <a:rPr lang="el-GR" sz="3000" dirty="0">
                <a:solidFill>
                  <a:schemeClr val="tx1"/>
                </a:solidFill>
                <a:latin typeface="Arial" panose="020B0604020202020204" pitchFamily="34" charset="0"/>
                <a:cs typeface="Arial" panose="020B0604020202020204" pitchFamily="34" charset="0"/>
              </a:rPr>
              <a:t> το 2008-2012, την οποία ο </a:t>
            </a:r>
            <a:r>
              <a:rPr lang="el-GR" sz="3000" dirty="0" err="1">
                <a:solidFill>
                  <a:schemeClr val="tx1"/>
                </a:solidFill>
                <a:latin typeface="Arial" panose="020B0604020202020204" pitchFamily="34" charset="0"/>
                <a:cs typeface="Arial" panose="020B0604020202020204" pitchFamily="34" charset="0"/>
              </a:rPr>
              <a:t>ΠτΔ</a:t>
            </a:r>
            <a:r>
              <a:rPr lang="el-GR" sz="3000" dirty="0">
                <a:solidFill>
                  <a:schemeClr val="tx1"/>
                </a:solidFill>
                <a:latin typeface="Arial" panose="020B0604020202020204" pitchFamily="34" charset="0"/>
                <a:cs typeface="Arial" panose="020B0604020202020204" pitchFamily="34" charset="0"/>
              </a:rPr>
              <a:t> είχε στείλει σε Αρχηγούς κομμάτων. </a:t>
            </a:r>
          </a:p>
          <a:p>
            <a:pPr marL="0" indent="0" fontAlgn="auto">
              <a:spcAft>
                <a:spcPts val="0"/>
              </a:spcAft>
              <a:buNone/>
              <a:defRPr/>
            </a:pPr>
            <a:endParaRPr lang="el-GR" sz="11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Παράβαση της Αρχής της Ελαχιστοποίησης των Δεδομένων. Η δημοσίευση πρέπει να εξυπηρετεί το δημόσιο συμφέρον και όχι την περιέργεια του κοινού. Σχετικό είναι και το άρθρο 9 του ΚΔΔ, για το τεκμήριο της αθωότητας.</a:t>
            </a:r>
          </a:p>
          <a:p>
            <a:pPr marL="0" indent="0" fontAlgn="auto">
              <a:spcAft>
                <a:spcPts val="0"/>
              </a:spcAft>
              <a:buNone/>
              <a:defRPr/>
            </a:pPr>
            <a:endParaRPr lang="el-GR" sz="11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Εκδόθηκε </a:t>
            </a:r>
            <a:r>
              <a:rPr lang="el-GR" sz="3000" b="1" dirty="0">
                <a:solidFill>
                  <a:schemeClr val="tx1"/>
                </a:solidFill>
                <a:latin typeface="Arial" panose="020B0604020202020204" pitchFamily="34" charset="0"/>
                <a:cs typeface="Arial" panose="020B0604020202020204" pitchFamily="34" charset="0"/>
              </a:rPr>
              <a:t>Προειδοποίηση</a:t>
            </a:r>
            <a:r>
              <a:rPr lang="el-GR" sz="3000" dirty="0">
                <a:solidFill>
                  <a:schemeClr val="tx1"/>
                </a:solidFill>
                <a:latin typeface="Arial" panose="020B0604020202020204" pitchFamily="34" charset="0"/>
                <a:cs typeface="Arial" panose="020B0604020202020204" pitchFamily="34" charset="0"/>
              </a:rPr>
              <a:t> προς το ΜΜΕ. </a:t>
            </a:r>
          </a:p>
          <a:p>
            <a:pPr marL="0" indent="0" fontAlgn="auto">
              <a:spcAft>
                <a:spcPts val="0"/>
              </a:spcAft>
              <a:buNone/>
              <a:defRPr/>
            </a:pPr>
            <a:endParaRPr lang="el-GR" sz="2000" dirty="0">
              <a:solidFill>
                <a:schemeClr val="tx1">
                  <a:lumMod val="75000"/>
                  <a:lumOff val="25000"/>
                </a:schemeClr>
              </a:solidFill>
            </a:endParaRPr>
          </a:p>
          <a:p>
            <a:pPr fontAlgn="auto">
              <a:spcAft>
                <a:spcPts val="0"/>
              </a:spcAft>
              <a:buFontTx/>
              <a:buNone/>
              <a:defRPr/>
            </a:pPr>
            <a:r>
              <a:rPr lang="el-GR" sz="2000" dirty="0">
                <a:solidFill>
                  <a:schemeClr val="tx1">
                    <a:lumMod val="75000"/>
                    <a:lumOff val="25000"/>
                  </a:schemeClr>
                </a:solidFill>
              </a:rPr>
              <a:t>	          </a:t>
            </a:r>
          </a:p>
        </p:txBody>
      </p:sp>
      <p:sp>
        <p:nvSpPr>
          <p:cNvPr id="22532"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1FD305D5-BA0B-4871-8C9E-EE3F8EB38A1A}" type="slidenum">
              <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17</a:t>
            </a:fld>
            <a:endPar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2533"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9516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66774" y="927101"/>
            <a:ext cx="8097713" cy="557684"/>
          </a:xfrm>
        </p:spPr>
        <p:txBody>
          <a:bodyPr/>
          <a:lstStyle/>
          <a:p>
            <a:r>
              <a:rPr lang="el-GR" sz="3600" b="1" dirty="0">
                <a:latin typeface="Arial" panose="020B0604020202020204" pitchFamily="34" charset="0"/>
                <a:cs typeface="Arial" panose="020B0604020202020204" pitchFamily="34" charset="0"/>
              </a:rPr>
              <a:t>Απόφαση 6 </a:t>
            </a:r>
          </a:p>
        </p:txBody>
      </p:sp>
      <p:sp>
        <p:nvSpPr>
          <p:cNvPr id="6147" name="Rectangle 3"/>
          <p:cNvSpPr>
            <a:spLocks noGrp="1" noChangeArrowheads="1"/>
          </p:cNvSpPr>
          <p:nvPr>
            <p:ph idx="1"/>
          </p:nvPr>
        </p:nvSpPr>
        <p:spPr>
          <a:xfrm>
            <a:off x="107504" y="1916832"/>
            <a:ext cx="9036496" cy="5256584"/>
          </a:xfrm>
        </p:spPr>
        <p:txBody>
          <a:bodyPr rtlCol="0">
            <a:normAutofit fontScale="77500" lnSpcReduction="20000"/>
          </a:bodyPr>
          <a:lstStyle/>
          <a:p>
            <a:pPr fontAlgn="auto">
              <a:spcAft>
                <a:spcPts val="0"/>
              </a:spcAft>
              <a:buFontTx/>
              <a:buNone/>
              <a:defRPr/>
            </a:pPr>
            <a:r>
              <a:rPr lang="el-GR" sz="2600" dirty="0">
                <a:solidFill>
                  <a:schemeClr val="tx1">
                    <a:lumMod val="75000"/>
                    <a:lumOff val="25000"/>
                  </a:schemeClr>
                </a:solidFill>
                <a:latin typeface="Arial" panose="020B0604020202020204" pitchFamily="34" charset="0"/>
                <a:cs typeface="Arial" panose="020B0604020202020204" pitchFamily="34" charset="0"/>
              </a:rPr>
              <a:t> 	</a:t>
            </a:r>
            <a:endParaRPr lang="el-GR" sz="10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Σε δελτίο ειδήσεων έγινε ονομαστική αναφορά σε </a:t>
            </a:r>
            <a:r>
              <a:rPr lang="el-GR" sz="3000" dirty="0" err="1">
                <a:solidFill>
                  <a:schemeClr val="tx1"/>
                </a:solidFill>
                <a:latin typeface="Arial" panose="020B0604020202020204" pitchFamily="34" charset="0"/>
                <a:cs typeface="Arial" panose="020B0604020202020204" pitchFamily="34" charset="0"/>
              </a:rPr>
              <a:t>παραπονούμενη</a:t>
            </a:r>
            <a:r>
              <a:rPr lang="el-GR" sz="3000" dirty="0">
                <a:solidFill>
                  <a:schemeClr val="tx1"/>
                </a:solidFill>
                <a:latin typeface="Arial" panose="020B0604020202020204" pitchFamily="34" charset="0"/>
                <a:cs typeface="Arial" panose="020B0604020202020204" pitchFamily="34" charset="0"/>
              </a:rPr>
              <a:t>, σε σχέση με δάνειά της, στη βάση δημοσιευθείσας Έκθεσης για το Συνεργατισμό.</a:t>
            </a: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Η αναφορά ήταν αναλογική διότι παρόλο που δεν ήταν ΠΕΠ, συνδεόταν επαγγελματικά με ΠΕΠ και το ρεπορτάζ αφορούσε στην επαγγελματική και όχι στην ιδιωτική της ζωή.</a:t>
            </a:r>
            <a:endParaRPr lang="el-GR" sz="12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Όμως κάποιες πληροφορίες ήταν ανακριβείς. Επίσης, άλλος ο σκοπός της δημοσιευθείσας Έκθεσης και άλλος ο σκοπός του ρεπορτάζ.</a:t>
            </a:r>
            <a:endParaRPr lang="el-GR" sz="12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Παράβαση της Αρχής της Ακρίβειας.</a:t>
            </a:r>
            <a:endParaRPr lang="el-GR" sz="12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Εκδόθηκε </a:t>
            </a:r>
            <a:r>
              <a:rPr lang="el-GR" sz="3000" b="1" dirty="0">
                <a:solidFill>
                  <a:schemeClr val="tx1"/>
                </a:solidFill>
                <a:latin typeface="Arial" panose="020B0604020202020204" pitchFamily="34" charset="0"/>
                <a:cs typeface="Arial" panose="020B0604020202020204" pitchFamily="34" charset="0"/>
              </a:rPr>
              <a:t>Σύσταση </a:t>
            </a:r>
            <a:r>
              <a:rPr lang="el-GR" sz="3000" dirty="0">
                <a:solidFill>
                  <a:schemeClr val="tx1"/>
                </a:solidFill>
                <a:latin typeface="Arial" panose="020B0604020202020204" pitchFamily="34" charset="0"/>
                <a:cs typeface="Arial" panose="020B0604020202020204" pitchFamily="34" charset="0"/>
              </a:rPr>
              <a:t>όπως ελέγχεται η ακρίβεια των πληροφοριών, ασχέτως αν μεταδίδονται λέξη προς λέξη από άλλη πηγή.   </a:t>
            </a:r>
          </a:p>
          <a:p>
            <a:pPr marL="0" indent="0" fontAlgn="auto">
              <a:spcAft>
                <a:spcPts val="0"/>
              </a:spcAft>
              <a:buNone/>
              <a:defRPr/>
            </a:pPr>
            <a:endParaRPr lang="el-GR" sz="2000" dirty="0">
              <a:solidFill>
                <a:schemeClr val="tx1">
                  <a:lumMod val="75000"/>
                  <a:lumOff val="25000"/>
                </a:schemeClr>
              </a:solidFill>
            </a:endParaRPr>
          </a:p>
          <a:p>
            <a:pPr fontAlgn="auto">
              <a:spcAft>
                <a:spcPts val="0"/>
              </a:spcAft>
              <a:buFontTx/>
              <a:buNone/>
              <a:defRPr/>
            </a:pPr>
            <a:r>
              <a:rPr lang="el-GR" sz="2000" dirty="0">
                <a:solidFill>
                  <a:schemeClr val="tx1">
                    <a:lumMod val="75000"/>
                    <a:lumOff val="25000"/>
                  </a:schemeClr>
                </a:solidFill>
              </a:rPr>
              <a:t>	          </a:t>
            </a:r>
          </a:p>
        </p:txBody>
      </p:sp>
      <p:sp>
        <p:nvSpPr>
          <p:cNvPr id="22532"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1FD305D5-BA0B-4871-8C9E-EE3F8EB38A1A}" type="slidenum">
              <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18</a:t>
            </a:fld>
            <a:endPar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2533"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9096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66774" y="927101"/>
            <a:ext cx="8097713" cy="557684"/>
          </a:xfrm>
        </p:spPr>
        <p:txBody>
          <a:bodyPr/>
          <a:lstStyle/>
          <a:p>
            <a:r>
              <a:rPr lang="el-GR" sz="3600" b="1" dirty="0">
                <a:latin typeface="Arial" panose="020B0604020202020204" pitchFamily="34" charset="0"/>
                <a:cs typeface="Arial" panose="020B0604020202020204" pitchFamily="34" charset="0"/>
              </a:rPr>
              <a:t>Απόφαση 7 </a:t>
            </a:r>
          </a:p>
        </p:txBody>
      </p:sp>
      <p:sp>
        <p:nvSpPr>
          <p:cNvPr id="6147" name="Rectangle 3"/>
          <p:cNvSpPr>
            <a:spLocks noGrp="1" noChangeArrowheads="1"/>
          </p:cNvSpPr>
          <p:nvPr>
            <p:ph idx="1"/>
          </p:nvPr>
        </p:nvSpPr>
        <p:spPr>
          <a:xfrm>
            <a:off x="284162" y="1695451"/>
            <a:ext cx="8859838" cy="5477965"/>
          </a:xfrm>
        </p:spPr>
        <p:txBody>
          <a:bodyPr rtlCol="0">
            <a:normAutofit fontScale="85000" lnSpcReduction="10000"/>
          </a:bodyPr>
          <a:lstStyle/>
          <a:p>
            <a:pPr fontAlgn="auto">
              <a:spcAft>
                <a:spcPts val="0"/>
              </a:spcAft>
              <a:buFontTx/>
              <a:buNone/>
              <a:defRPr/>
            </a:pPr>
            <a:r>
              <a:rPr lang="el-GR" sz="2600" dirty="0">
                <a:solidFill>
                  <a:schemeClr val="tx1">
                    <a:lumMod val="75000"/>
                    <a:lumOff val="25000"/>
                  </a:schemeClr>
                </a:solidFill>
                <a:latin typeface="Arial" panose="020B0604020202020204" pitchFamily="34" charset="0"/>
                <a:cs typeface="Arial" panose="020B0604020202020204" pitchFamily="34" charset="0"/>
              </a:rPr>
              <a:t> 	</a:t>
            </a:r>
            <a:endParaRPr lang="el-GR" sz="10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endParaRPr lang="el-GR" sz="11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Δημοσίευση του προσώπου ατόμου που βοήθησε στον εντοπισμό ανήλικων που απήχθησαν από το σχολείο τους, χωρίς τη συγκατάθεσή του. </a:t>
            </a:r>
            <a:endParaRPr lang="el-GR" sz="11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Ο </a:t>
            </a:r>
            <a:r>
              <a:rPr lang="el-GR" sz="3000" dirty="0" err="1">
                <a:solidFill>
                  <a:schemeClr val="tx1"/>
                </a:solidFill>
                <a:latin typeface="Arial" panose="020B0604020202020204" pitchFamily="34" charset="0"/>
                <a:cs typeface="Arial" panose="020B0604020202020204" pitchFamily="34" charset="0"/>
              </a:rPr>
              <a:t>παραπονούμενος</a:t>
            </a:r>
            <a:r>
              <a:rPr lang="el-GR" sz="3000" dirty="0">
                <a:solidFill>
                  <a:schemeClr val="tx1"/>
                </a:solidFill>
                <a:latin typeface="Arial" panose="020B0604020202020204" pitchFamily="34" charset="0"/>
                <a:cs typeface="Arial" panose="020B0604020202020204" pitchFamily="34" charset="0"/>
              </a:rPr>
              <a:t> δέχθηκε και έδωσε συνέντευξη με γυρισμένη την πλάτη, το οποίο δημοσιεύτηκε. Σε άλλο βίντεο όμως, που επίσης δημοσιεύτηκε, φαίνεται το πρόσωπο του, παρόλο που εμποδίζει με το χέρι την κάμερα.</a:t>
            </a: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Παράβαση του Άρθρου 6(1)(α) του ΓΚΠΔ (συγκατάθεση) </a:t>
            </a:r>
          </a:p>
          <a:p>
            <a:pPr marL="0" indent="0" fontAlgn="auto">
              <a:spcAft>
                <a:spcPts val="0"/>
              </a:spcAft>
              <a:buNone/>
              <a:defRPr/>
            </a:pPr>
            <a:r>
              <a:rPr lang="el-GR" sz="3000" b="1" dirty="0">
                <a:solidFill>
                  <a:schemeClr val="tx1"/>
                </a:solidFill>
                <a:latin typeface="Arial" panose="020B0604020202020204" pitchFamily="34" charset="0"/>
                <a:cs typeface="Arial" panose="020B0604020202020204" pitchFamily="34" charset="0"/>
              </a:rPr>
              <a:t>Πρόστιμο</a:t>
            </a:r>
            <a:r>
              <a:rPr lang="el-GR" sz="3000" dirty="0">
                <a:solidFill>
                  <a:schemeClr val="tx1"/>
                </a:solidFill>
                <a:latin typeface="Arial" panose="020B0604020202020204" pitchFamily="34" charset="0"/>
                <a:cs typeface="Arial" panose="020B0604020202020204" pitchFamily="34" charset="0"/>
              </a:rPr>
              <a:t> €5,000. Πληρώθηκε.</a:t>
            </a:r>
          </a:p>
          <a:p>
            <a:pPr marL="0" indent="0" fontAlgn="auto">
              <a:spcAft>
                <a:spcPts val="0"/>
              </a:spcAft>
              <a:buNone/>
              <a:defRPr/>
            </a:pPr>
            <a:endParaRPr lang="el-GR" sz="2000" dirty="0">
              <a:solidFill>
                <a:schemeClr val="tx1">
                  <a:lumMod val="75000"/>
                  <a:lumOff val="25000"/>
                </a:schemeClr>
              </a:solidFill>
            </a:endParaRPr>
          </a:p>
          <a:p>
            <a:pPr fontAlgn="auto">
              <a:spcAft>
                <a:spcPts val="0"/>
              </a:spcAft>
              <a:buFontTx/>
              <a:buNone/>
              <a:defRPr/>
            </a:pPr>
            <a:r>
              <a:rPr lang="el-GR" sz="2000" dirty="0">
                <a:solidFill>
                  <a:schemeClr val="tx1">
                    <a:lumMod val="75000"/>
                    <a:lumOff val="25000"/>
                  </a:schemeClr>
                </a:solidFill>
              </a:rPr>
              <a:t>	          </a:t>
            </a:r>
          </a:p>
        </p:txBody>
      </p:sp>
      <p:sp>
        <p:nvSpPr>
          <p:cNvPr id="22532"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1FD305D5-BA0B-4871-8C9E-EE3F8EB38A1A}" type="slidenum">
              <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19</a:t>
            </a:fld>
            <a:endPar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2533"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6997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l-GR" sz="3600" b="1" dirty="0">
                <a:latin typeface="Arial" panose="020B0604020202020204" pitchFamily="34" charset="0"/>
                <a:cs typeface="Arial" panose="020B0604020202020204" pitchFamily="34" charset="0"/>
              </a:rPr>
              <a:t>Βασικοί άξονες </a:t>
            </a:r>
          </a:p>
        </p:txBody>
      </p:sp>
      <p:sp>
        <p:nvSpPr>
          <p:cNvPr id="6147" name="Rectangle 3"/>
          <p:cNvSpPr>
            <a:spLocks noGrp="1" noChangeArrowheads="1"/>
          </p:cNvSpPr>
          <p:nvPr>
            <p:ph idx="1"/>
          </p:nvPr>
        </p:nvSpPr>
        <p:spPr>
          <a:xfrm>
            <a:off x="107504" y="2204864"/>
            <a:ext cx="9036496" cy="4968552"/>
          </a:xfrm>
        </p:spPr>
        <p:txBody>
          <a:bodyPr rtlCol="0">
            <a:normAutofit fontScale="32500" lnSpcReduction="20000"/>
          </a:bodyPr>
          <a:lstStyle/>
          <a:p>
            <a:pPr fontAlgn="auto">
              <a:spcAft>
                <a:spcPts val="0"/>
              </a:spcAft>
              <a:buFontTx/>
              <a:buNone/>
              <a:defRPr/>
            </a:pPr>
            <a:r>
              <a:rPr lang="el-GR" sz="2600" dirty="0">
                <a:solidFill>
                  <a:schemeClr val="tx1">
                    <a:lumMod val="75000"/>
                    <a:lumOff val="25000"/>
                  </a:schemeClr>
                </a:solidFill>
                <a:latin typeface="Arial" panose="020B0604020202020204" pitchFamily="34" charset="0"/>
                <a:cs typeface="Arial" panose="020B0604020202020204" pitchFamily="34" charset="0"/>
              </a:rPr>
              <a:t> 	</a:t>
            </a:r>
            <a:endParaRPr lang="el-GR" sz="900" dirty="0">
              <a:solidFill>
                <a:schemeClr val="tx1">
                  <a:lumMod val="75000"/>
                  <a:lumOff val="25000"/>
                </a:schemeClr>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7400" dirty="0">
                <a:solidFill>
                  <a:schemeClr val="tx1"/>
                </a:solidFill>
                <a:latin typeface="Arial" panose="020B0604020202020204" pitchFamily="34" charset="0"/>
                <a:cs typeface="Arial" panose="020B0604020202020204" pitchFamily="34" charset="0"/>
              </a:rPr>
              <a:t>Κύριες πρόνοιες του νομικού πλαισίου για την προστασία των δεδομένων που αφορούν στην δημοσιογραφία</a:t>
            </a:r>
          </a:p>
          <a:p>
            <a:pPr marL="0" indent="0" fontAlgn="auto">
              <a:spcAft>
                <a:spcPts val="0"/>
              </a:spcAft>
              <a:buNone/>
              <a:defRPr/>
            </a:pPr>
            <a:endParaRPr lang="el-GR" sz="3100" dirty="0">
              <a:solidFill>
                <a:schemeClr val="tx1"/>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7400" dirty="0">
                <a:solidFill>
                  <a:schemeClr val="tx1"/>
                </a:solidFill>
                <a:latin typeface="Arial" panose="020B0604020202020204" pitchFamily="34" charset="0"/>
                <a:cs typeface="Arial" panose="020B0604020202020204" pitchFamily="34" charset="0"/>
              </a:rPr>
              <a:t>Στάθμιση δικαιώματος ελευθερίας της έκφρασης με το δικαίωμα προστασίας της ιδιωτικής ζωής και των προσωπικών δεδομένων, μέσα από Αποφάσεις του ΕΔΑΔ και του ΔΕΕ </a:t>
            </a:r>
            <a:endParaRPr lang="el-GR" sz="3000" dirty="0">
              <a:solidFill>
                <a:schemeClr val="tx1">
                  <a:lumMod val="75000"/>
                  <a:lumOff val="25000"/>
                </a:schemeClr>
              </a:solidFill>
              <a:latin typeface="Arial" panose="020B0604020202020204" pitchFamily="34" charset="0"/>
              <a:cs typeface="Arial" panose="020B0604020202020204" pitchFamily="34" charset="0"/>
            </a:endParaRPr>
          </a:p>
          <a:p>
            <a:pPr marL="0" indent="0" fontAlgn="auto">
              <a:spcAft>
                <a:spcPts val="0"/>
              </a:spcAft>
              <a:buFontTx/>
              <a:buNone/>
              <a:defRPr/>
            </a:pPr>
            <a:endParaRPr lang="el-GR" sz="3000" dirty="0">
              <a:solidFill>
                <a:schemeClr val="tx1">
                  <a:lumMod val="75000"/>
                  <a:lumOff val="25000"/>
                </a:schemeClr>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7400" dirty="0">
                <a:solidFill>
                  <a:schemeClr val="tx1"/>
                </a:solidFill>
                <a:latin typeface="Arial" panose="020B0604020202020204" pitchFamily="34" charset="0"/>
                <a:cs typeface="Arial" panose="020B0604020202020204" pitchFamily="34" charset="0"/>
              </a:rPr>
              <a:t>Τα κριτήρια που πρέπει να λαμβάνονται υπόψιν κατά τη στάθμιση των δικαιωμάτων, σύμφωνα με το ΕΔΑΔ και το ΔΕΕ</a:t>
            </a:r>
          </a:p>
          <a:p>
            <a:pPr fontAlgn="auto">
              <a:spcAft>
                <a:spcPts val="0"/>
              </a:spcAft>
              <a:buFont typeface="Wingdings 3" charset="2"/>
              <a:buChar char=""/>
              <a:defRPr/>
            </a:pPr>
            <a:endParaRPr lang="el-GR" sz="3000" dirty="0">
              <a:solidFill>
                <a:schemeClr val="tx1"/>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7400" dirty="0">
                <a:solidFill>
                  <a:schemeClr val="tx1"/>
                </a:solidFill>
                <a:latin typeface="Arial" panose="020B0604020202020204" pitchFamily="34" charset="0"/>
                <a:cs typeface="Arial" panose="020B0604020202020204" pitchFamily="34" charset="0"/>
              </a:rPr>
              <a:t>Πώς γίνεται στην πράξη η στάθμιση, μέσα από Αποφάσεις της Επιτρόπου </a:t>
            </a:r>
          </a:p>
          <a:p>
            <a:pPr marL="0" indent="0" fontAlgn="auto">
              <a:spcAft>
                <a:spcPts val="0"/>
              </a:spcAft>
              <a:buFontTx/>
              <a:buNone/>
              <a:defRPr/>
            </a:pPr>
            <a:endParaRPr lang="el-GR" sz="2000" dirty="0">
              <a:solidFill>
                <a:schemeClr val="tx1">
                  <a:lumMod val="75000"/>
                  <a:lumOff val="25000"/>
                </a:schemeClr>
              </a:solidFill>
            </a:endParaRPr>
          </a:p>
          <a:p>
            <a:pPr fontAlgn="auto">
              <a:spcAft>
                <a:spcPts val="0"/>
              </a:spcAft>
              <a:buFontTx/>
              <a:buNone/>
              <a:defRPr/>
            </a:pPr>
            <a:r>
              <a:rPr lang="el-GR" sz="2000" dirty="0">
                <a:solidFill>
                  <a:schemeClr val="tx1">
                    <a:lumMod val="75000"/>
                    <a:lumOff val="25000"/>
                  </a:schemeClr>
                </a:solidFill>
              </a:rPr>
              <a:t>	          </a:t>
            </a:r>
          </a:p>
        </p:txBody>
      </p:sp>
      <p:sp>
        <p:nvSpPr>
          <p:cNvPr id="22532"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1FD305D5-BA0B-4871-8C9E-EE3F8EB38A1A}" type="slidenum">
              <a:rPr lang="el-GR" altLang="en-CY" sz="1400">
                <a:latin typeface="Arial" panose="020B0604020202020204" pitchFamily="34" charset="0"/>
              </a:rPr>
              <a:pPr/>
              <a:t>2</a:t>
            </a:fld>
            <a:endParaRPr lang="el-GR" altLang="en-CY" sz="1400">
              <a:latin typeface="Arial" panose="020B0604020202020204" pitchFamily="34" charset="0"/>
            </a:endParaRPr>
          </a:p>
        </p:txBody>
      </p:sp>
      <p:pic>
        <p:nvPicPr>
          <p:cNvPr id="22533"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0033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66774" y="927101"/>
            <a:ext cx="8097713" cy="557684"/>
          </a:xfrm>
        </p:spPr>
        <p:txBody>
          <a:bodyPr/>
          <a:lstStyle/>
          <a:p>
            <a:r>
              <a:rPr lang="el-GR" sz="3600" b="1" dirty="0">
                <a:latin typeface="Arial" panose="020B0604020202020204" pitchFamily="34" charset="0"/>
                <a:cs typeface="Arial" panose="020B0604020202020204" pitchFamily="34" charset="0"/>
              </a:rPr>
              <a:t>Απόφαση 8 </a:t>
            </a:r>
          </a:p>
        </p:txBody>
      </p:sp>
      <p:sp>
        <p:nvSpPr>
          <p:cNvPr id="6147" name="Rectangle 3"/>
          <p:cNvSpPr>
            <a:spLocks noGrp="1" noChangeArrowheads="1"/>
          </p:cNvSpPr>
          <p:nvPr>
            <p:ph idx="1"/>
          </p:nvPr>
        </p:nvSpPr>
        <p:spPr>
          <a:xfrm>
            <a:off x="107504" y="1695451"/>
            <a:ext cx="9036496" cy="5333949"/>
          </a:xfrm>
        </p:spPr>
        <p:txBody>
          <a:bodyPr rtlCol="0">
            <a:normAutofit fontScale="70000" lnSpcReduction="20000"/>
          </a:bodyPr>
          <a:lstStyle/>
          <a:p>
            <a:pPr fontAlgn="auto">
              <a:spcAft>
                <a:spcPts val="0"/>
              </a:spcAft>
              <a:buFontTx/>
              <a:buNone/>
              <a:defRPr/>
            </a:pPr>
            <a:r>
              <a:rPr lang="el-GR" sz="2600" dirty="0">
                <a:solidFill>
                  <a:schemeClr val="tx1">
                    <a:lumMod val="75000"/>
                    <a:lumOff val="25000"/>
                  </a:schemeClr>
                </a:solidFill>
                <a:latin typeface="Arial" panose="020B0604020202020204" pitchFamily="34" charset="0"/>
                <a:cs typeface="Arial" panose="020B0604020202020204" pitchFamily="34" charset="0"/>
              </a:rPr>
              <a:t> 	</a:t>
            </a:r>
            <a:endParaRPr lang="el-GR" sz="10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endParaRPr lang="el-GR" sz="11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Δημοσιεύτηκαν σε άρθρα, τα ονόματα 5 αδελφών και οι φωτογραφίες 3 εξ’ αυτών, το γραφείο των οποίων συνεχίζει να αναλαμβάνει έργα του δημοσίου, παρόλο που ένας αδελφός καταδικάστηκε για εργατικό ατύχημα που προκάλεσε θάνατο 2 προσώπων.</a:t>
            </a:r>
            <a:endParaRPr lang="el-GR" sz="11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Η στάθμιση, με βάση το αντικείμενο των άρθρων, δικαιολογούσε να δημοσιευτούν τα ονόματά τους. Οι φωτογραφίες όμως δεν προσέδιδαν κάποια πρόσθετη αξία.</a:t>
            </a: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Η δημοσίευση φωτογραφιών συνιστούσε παραβίαση του Άρθρου 5(1)(γ) του ΓΚΠΔ και του άρθρου 29(1) του Νόμου. Επιβλήθηκε </a:t>
            </a:r>
            <a:r>
              <a:rPr lang="el-GR" sz="3000" b="1" dirty="0">
                <a:solidFill>
                  <a:schemeClr val="tx1"/>
                </a:solidFill>
                <a:latin typeface="Arial" panose="020B0604020202020204" pitchFamily="34" charset="0"/>
                <a:cs typeface="Arial" panose="020B0604020202020204" pitchFamily="34" charset="0"/>
              </a:rPr>
              <a:t>Πρόστιμο</a:t>
            </a:r>
            <a:r>
              <a:rPr lang="el-GR" sz="3000" dirty="0">
                <a:solidFill>
                  <a:schemeClr val="tx1"/>
                </a:solidFill>
                <a:latin typeface="Arial" panose="020B0604020202020204" pitchFamily="34" charset="0"/>
                <a:cs typeface="Arial" panose="020B0604020202020204" pitchFamily="34" charset="0"/>
              </a:rPr>
              <a:t> €3,000. </a:t>
            </a:r>
          </a:p>
          <a:p>
            <a:pPr marL="0" indent="0" fontAlgn="auto">
              <a:spcAft>
                <a:spcPts val="0"/>
              </a:spcAft>
              <a:buNone/>
              <a:defRPr/>
            </a:pPr>
            <a:r>
              <a:rPr lang="el-GR" sz="3000" dirty="0">
                <a:solidFill>
                  <a:schemeClr val="tx1"/>
                </a:solidFill>
                <a:latin typeface="Arial" panose="020B0604020202020204" pitchFamily="34" charset="0"/>
                <a:cs typeface="Arial" panose="020B0604020202020204" pitchFamily="34" charset="0"/>
              </a:rPr>
              <a:t>Ασκήθηκε Προσφυγή, το ΔΔ έκρινε ότι, υπήρξε παραβίαση αλλά δεν τεκμηριώθηκε το ύψος του προστίμου. Εκδόθηκε δεύτερη Απόφαση που αφορούσε μόνο το ύψος του προστίμου, δεν υποβλήθηκε Προσφυγή αλλά δεν πληρώθηκε, κινήθηκε διαδικασία είσπραξής του ως αστικό χρέος. </a:t>
            </a:r>
          </a:p>
          <a:p>
            <a:pPr marL="0" indent="0" fontAlgn="auto">
              <a:spcAft>
                <a:spcPts val="0"/>
              </a:spcAft>
              <a:buNone/>
              <a:defRPr/>
            </a:pPr>
            <a:endParaRPr lang="el-GR" sz="2000" dirty="0">
              <a:solidFill>
                <a:schemeClr val="tx1">
                  <a:lumMod val="75000"/>
                  <a:lumOff val="25000"/>
                </a:schemeClr>
              </a:solidFill>
            </a:endParaRPr>
          </a:p>
          <a:p>
            <a:pPr fontAlgn="auto">
              <a:spcAft>
                <a:spcPts val="0"/>
              </a:spcAft>
              <a:buFontTx/>
              <a:buNone/>
              <a:defRPr/>
            </a:pPr>
            <a:r>
              <a:rPr lang="el-GR" sz="2000" dirty="0">
                <a:solidFill>
                  <a:schemeClr val="tx1">
                    <a:lumMod val="75000"/>
                    <a:lumOff val="25000"/>
                  </a:schemeClr>
                </a:solidFill>
              </a:rPr>
              <a:t>	          </a:t>
            </a:r>
          </a:p>
        </p:txBody>
      </p:sp>
      <p:sp>
        <p:nvSpPr>
          <p:cNvPr id="22532"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1FD305D5-BA0B-4871-8C9E-EE3F8EB38A1A}" type="slidenum">
              <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20</a:t>
            </a:fld>
            <a:endPar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2533"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8306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726CB435-A553-49D9-8756-ED5441E83F5E}" type="slidenum">
              <a:rPr lang="el-GR" altLang="en-CY" sz="1400">
                <a:latin typeface="Arial" panose="020B0604020202020204" pitchFamily="34" charset="0"/>
              </a:rPr>
              <a:pPr/>
              <a:t>21</a:t>
            </a:fld>
            <a:endParaRPr lang="el-GR" altLang="en-CY" sz="1400">
              <a:latin typeface="Arial" panose="020B0604020202020204" pitchFamily="34" charset="0"/>
            </a:endParaRPr>
          </a:p>
        </p:txBody>
      </p:sp>
      <p:sp>
        <p:nvSpPr>
          <p:cNvPr id="47107" name="Title 1"/>
          <p:cNvSpPr>
            <a:spLocks noGrp="1"/>
          </p:cNvSpPr>
          <p:nvPr>
            <p:ph type="title" idx="4294967295"/>
          </p:nvPr>
        </p:nvSpPr>
        <p:spPr>
          <a:xfrm>
            <a:off x="323850" y="757238"/>
            <a:ext cx="8229600" cy="1384300"/>
          </a:xfrm>
        </p:spPr>
        <p:txBody>
          <a:bodyPr/>
          <a:lstStyle/>
          <a:p>
            <a:pPr algn="ctr"/>
            <a:r>
              <a:rPr lang="el-GR" altLang="el-GR" sz="2800" b="1">
                <a:latin typeface="Arial" panose="020B0604020202020204" pitchFamily="34" charset="0"/>
                <a:cs typeface="Arial" panose="020B0604020202020204" pitchFamily="34" charset="0"/>
              </a:rPr>
              <a:t>Γραφείο Επιτρόπου Προστασίας Δεδομένων Προσωπικού Χαρακτήρα</a:t>
            </a:r>
          </a:p>
        </p:txBody>
      </p:sp>
      <p:sp>
        <p:nvSpPr>
          <p:cNvPr id="47108" name="Content Placeholder 2"/>
          <p:cNvSpPr>
            <a:spLocks noGrp="1"/>
          </p:cNvSpPr>
          <p:nvPr>
            <p:ph idx="4294967295"/>
          </p:nvPr>
        </p:nvSpPr>
        <p:spPr>
          <a:xfrm>
            <a:off x="395288" y="2601913"/>
            <a:ext cx="7834312" cy="3417887"/>
          </a:xfrm>
        </p:spPr>
        <p:txBody>
          <a:bodyPr/>
          <a:lstStyle/>
          <a:p>
            <a:pPr>
              <a:buFontTx/>
              <a:buNone/>
            </a:pPr>
            <a:r>
              <a:rPr lang="el-GR" sz="2400" dirty="0" err="1">
                <a:solidFill>
                  <a:srgbClr val="3289A7"/>
                </a:solidFill>
                <a:latin typeface="Arial" panose="020B0604020202020204" pitchFamily="34" charset="0"/>
                <a:cs typeface="Arial" panose="020B0604020202020204" pitchFamily="34" charset="0"/>
              </a:rPr>
              <a:t>Κυπράνορος</a:t>
            </a:r>
            <a:r>
              <a:rPr lang="el-GR" sz="2400" dirty="0">
                <a:solidFill>
                  <a:srgbClr val="3289A7"/>
                </a:solidFill>
                <a:latin typeface="Arial" panose="020B0604020202020204" pitchFamily="34" charset="0"/>
                <a:cs typeface="Arial" panose="020B0604020202020204" pitchFamily="34" charset="0"/>
              </a:rPr>
              <a:t> 15, 1061 Λευκωσία</a:t>
            </a:r>
          </a:p>
          <a:p>
            <a:pPr>
              <a:buFontTx/>
              <a:buNone/>
            </a:pPr>
            <a:r>
              <a:rPr lang="el-GR" sz="2400" dirty="0">
                <a:solidFill>
                  <a:srgbClr val="3289A7"/>
                </a:solidFill>
                <a:latin typeface="Arial" panose="020B0604020202020204" pitchFamily="34" charset="0"/>
                <a:cs typeface="Arial" panose="020B0604020202020204" pitchFamily="34" charset="0"/>
              </a:rPr>
              <a:t>Τ.Θ.  23378, 1682  Λευκωσία</a:t>
            </a:r>
          </a:p>
          <a:p>
            <a:endParaRPr lang="el-GR" sz="2400" dirty="0">
              <a:solidFill>
                <a:srgbClr val="3289A7"/>
              </a:solidFill>
              <a:latin typeface="Arial" panose="020B0604020202020204" pitchFamily="34" charset="0"/>
              <a:cs typeface="Arial" panose="020B0604020202020204" pitchFamily="34" charset="0"/>
            </a:endParaRPr>
          </a:p>
          <a:p>
            <a:pPr>
              <a:buFontTx/>
              <a:buNone/>
            </a:pPr>
            <a:r>
              <a:rPr lang="el-GR" sz="2400" dirty="0" err="1">
                <a:solidFill>
                  <a:srgbClr val="3289A7"/>
                </a:solidFill>
                <a:latin typeface="Arial" panose="020B0604020202020204" pitchFamily="34" charset="0"/>
                <a:cs typeface="Arial" panose="020B0604020202020204" pitchFamily="34" charset="0"/>
              </a:rPr>
              <a:t>Τηλ</a:t>
            </a:r>
            <a:r>
              <a:rPr lang="el-GR" sz="2400" dirty="0">
                <a:solidFill>
                  <a:srgbClr val="3289A7"/>
                </a:solidFill>
                <a:latin typeface="Arial" panose="020B0604020202020204" pitchFamily="34" charset="0"/>
                <a:cs typeface="Arial" panose="020B0604020202020204" pitchFamily="34" charset="0"/>
              </a:rPr>
              <a:t>:  22818456, Φαξ: 22304565</a:t>
            </a:r>
          </a:p>
          <a:p>
            <a:pPr>
              <a:buFontTx/>
              <a:buNone/>
            </a:pPr>
            <a:r>
              <a:rPr lang="en-US" sz="2400" dirty="0">
                <a:solidFill>
                  <a:srgbClr val="3289A7"/>
                </a:solidFill>
                <a:latin typeface="Arial" panose="020B0604020202020204" pitchFamily="34" charset="0"/>
                <a:cs typeface="Arial" panose="020B0604020202020204" pitchFamily="34" charset="0"/>
              </a:rPr>
              <a:t>Email: commissioner@dataprotection.gov.cy</a:t>
            </a:r>
            <a:endParaRPr lang="el-GR" sz="2400" dirty="0">
              <a:solidFill>
                <a:srgbClr val="3289A7"/>
              </a:solidFill>
              <a:latin typeface="Arial" panose="020B0604020202020204" pitchFamily="34" charset="0"/>
              <a:cs typeface="Arial" panose="020B0604020202020204" pitchFamily="34" charset="0"/>
            </a:endParaRPr>
          </a:p>
          <a:p>
            <a:endParaRPr lang="el-GR" sz="2400" dirty="0">
              <a:solidFill>
                <a:srgbClr val="3289A7"/>
              </a:solidFill>
              <a:latin typeface="Arial" panose="020B0604020202020204" pitchFamily="34" charset="0"/>
              <a:cs typeface="Arial" panose="020B0604020202020204" pitchFamily="34" charset="0"/>
            </a:endParaRPr>
          </a:p>
          <a:p>
            <a:pPr>
              <a:buFontTx/>
              <a:buNone/>
            </a:pPr>
            <a:r>
              <a:rPr lang="en-US" sz="2400" b="1" dirty="0">
                <a:solidFill>
                  <a:srgbClr val="3289A7"/>
                </a:solidFill>
                <a:latin typeface="Arial" panose="020B0604020202020204" pitchFamily="34" charset="0"/>
                <a:cs typeface="Arial" panose="020B0604020202020204" pitchFamily="34" charset="0"/>
              </a:rPr>
              <a:t>www.dataprotection.gov.cy</a:t>
            </a:r>
            <a:endParaRPr lang="en-GB" sz="2400" b="1" dirty="0">
              <a:solidFill>
                <a:srgbClr val="3289A7"/>
              </a:solidFill>
              <a:latin typeface="Arial" panose="020B0604020202020204" pitchFamily="34" charset="0"/>
              <a:cs typeface="Arial" panose="020B0604020202020204" pitchFamily="34" charset="0"/>
            </a:endParaRPr>
          </a:p>
          <a:p>
            <a:pPr>
              <a:buFontTx/>
              <a:buNone/>
            </a:pPr>
            <a:endParaRPr lang="el-GR" dirty="0"/>
          </a:p>
          <a:p>
            <a:pPr lvl="1">
              <a:buClr>
                <a:schemeClr val="hlink"/>
              </a:buClr>
              <a:buFont typeface="Wingdings" panose="05000000000000000000" pitchFamily="2" charset="2"/>
              <a:buNone/>
            </a:pPr>
            <a:endParaRPr lang="el-GR" dirty="0"/>
          </a:p>
        </p:txBody>
      </p:sp>
      <p:pic>
        <p:nvPicPr>
          <p:cNvPr id="47109"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66774" y="927101"/>
            <a:ext cx="7602539" cy="701700"/>
          </a:xfrm>
        </p:spPr>
        <p:txBody>
          <a:bodyPr/>
          <a:lstStyle/>
          <a:p>
            <a:r>
              <a:rPr lang="el-GR" sz="3600" b="1" dirty="0">
                <a:latin typeface="Arial" panose="020B0604020202020204" pitchFamily="34" charset="0"/>
                <a:cs typeface="Arial" panose="020B0604020202020204" pitchFamily="34" charset="0"/>
              </a:rPr>
              <a:t>Νομικό πλαίσιο</a:t>
            </a:r>
          </a:p>
        </p:txBody>
      </p:sp>
      <p:sp>
        <p:nvSpPr>
          <p:cNvPr id="6147" name="Rectangle 3"/>
          <p:cNvSpPr>
            <a:spLocks noGrp="1" noChangeArrowheads="1"/>
          </p:cNvSpPr>
          <p:nvPr>
            <p:ph idx="1"/>
          </p:nvPr>
        </p:nvSpPr>
        <p:spPr>
          <a:xfrm>
            <a:off x="467544" y="2348880"/>
            <a:ext cx="8392294" cy="4608512"/>
          </a:xfrm>
        </p:spPr>
        <p:txBody>
          <a:bodyPr rtlCol="0">
            <a:normAutofit/>
          </a:bodyPr>
          <a:lstStyle/>
          <a:p>
            <a:pPr fontAlgn="auto">
              <a:spcAft>
                <a:spcPts val="0"/>
              </a:spcAft>
              <a:buFontTx/>
              <a:buNone/>
              <a:defRPr/>
            </a:pPr>
            <a:r>
              <a:rPr lang="el-GR" sz="2600" dirty="0">
                <a:solidFill>
                  <a:schemeClr val="tx1">
                    <a:lumMod val="75000"/>
                    <a:lumOff val="25000"/>
                  </a:schemeClr>
                </a:solidFill>
                <a:latin typeface="Arial" panose="020B0604020202020204" pitchFamily="34" charset="0"/>
                <a:cs typeface="Arial" panose="020B0604020202020204" pitchFamily="34" charset="0"/>
              </a:rPr>
              <a:t> 	</a:t>
            </a:r>
            <a:endParaRPr lang="el-GR" sz="900" dirty="0">
              <a:solidFill>
                <a:schemeClr val="tx1">
                  <a:lumMod val="75000"/>
                  <a:lumOff val="25000"/>
                </a:schemeClr>
              </a:solidFill>
              <a:latin typeface="Arial" panose="020B0604020202020204" pitchFamily="34" charset="0"/>
              <a:cs typeface="Arial" panose="020B0604020202020204" pitchFamily="34" charset="0"/>
            </a:endParaRPr>
          </a:p>
          <a:p>
            <a:pPr marL="0" indent="0" fontAlgn="auto">
              <a:spcAft>
                <a:spcPts val="0"/>
              </a:spcAft>
              <a:buNone/>
              <a:defRPr/>
            </a:pPr>
            <a:r>
              <a:rPr lang="el-GR" sz="2400" dirty="0">
                <a:solidFill>
                  <a:schemeClr val="tx1"/>
                </a:solidFill>
                <a:latin typeface="Arial" panose="020B0604020202020204" pitchFamily="34" charset="0"/>
                <a:cs typeface="Arial" panose="020B0604020202020204" pitchFamily="34" charset="0"/>
              </a:rPr>
              <a:t>Τα δεδομένα προσωπικού χαρακτήρα που τυγχάνουν επεξεργασίας για δημοσιογραφικούς σκοπούς, απολαμβάνουν την προστασία που τους προσφέρει:</a:t>
            </a:r>
          </a:p>
          <a:p>
            <a:pPr marL="0" indent="0" fontAlgn="auto">
              <a:spcAft>
                <a:spcPts val="0"/>
              </a:spcAft>
              <a:buNone/>
              <a:defRPr/>
            </a:pPr>
            <a:endParaRPr lang="el-GR" sz="1200" dirty="0">
              <a:solidFill>
                <a:schemeClr val="tx1"/>
              </a:solidFill>
              <a:latin typeface="Arial" panose="020B0604020202020204" pitchFamily="34" charset="0"/>
              <a:cs typeface="Arial" panose="020B0604020202020204" pitchFamily="34" charset="0"/>
            </a:endParaRPr>
          </a:p>
          <a:p>
            <a:pPr fontAlgn="auto">
              <a:spcAft>
                <a:spcPts val="0"/>
              </a:spcAft>
              <a:buFont typeface="Wingdings" panose="05000000000000000000" pitchFamily="2" charset="2"/>
              <a:buChar char="Ø"/>
              <a:defRPr/>
            </a:pPr>
            <a:r>
              <a:rPr lang="el-GR" sz="2400" dirty="0">
                <a:solidFill>
                  <a:schemeClr val="tx1"/>
                </a:solidFill>
                <a:latin typeface="Arial" panose="020B0604020202020204" pitchFamily="34" charset="0"/>
                <a:cs typeface="Arial" panose="020B0604020202020204" pitchFamily="34" charset="0"/>
              </a:rPr>
              <a:t>ο Γενικός Κανονισμός Προστασίας Δεδομένων (ΓΚΠΔ) και</a:t>
            </a:r>
          </a:p>
          <a:p>
            <a:pPr fontAlgn="auto">
              <a:spcAft>
                <a:spcPts val="0"/>
              </a:spcAft>
              <a:buFont typeface="Wingdings" panose="05000000000000000000" pitchFamily="2" charset="2"/>
              <a:buChar char="Ø"/>
              <a:defRPr/>
            </a:pPr>
            <a:r>
              <a:rPr lang="el-GR" sz="2400" dirty="0">
                <a:solidFill>
                  <a:schemeClr val="tx1"/>
                </a:solidFill>
                <a:latin typeface="Arial" panose="020B0604020202020204" pitchFamily="34" charset="0"/>
                <a:cs typeface="Arial" panose="020B0604020202020204" pitchFamily="34" charset="0"/>
              </a:rPr>
              <a:t>ο Νόμος 125(Ι)/2018</a:t>
            </a:r>
          </a:p>
          <a:p>
            <a:pPr marL="0" indent="0" fontAlgn="auto">
              <a:spcAft>
                <a:spcPts val="0"/>
              </a:spcAft>
              <a:buNone/>
              <a:defRPr/>
            </a:pPr>
            <a:endParaRPr lang="en-US" sz="2400" dirty="0">
              <a:solidFill>
                <a:schemeClr val="tx1"/>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endParaRPr lang="el-GR" sz="2000" dirty="0">
              <a:solidFill>
                <a:schemeClr val="tx1">
                  <a:lumMod val="75000"/>
                  <a:lumOff val="25000"/>
                </a:schemeClr>
              </a:solidFill>
            </a:endParaRPr>
          </a:p>
          <a:p>
            <a:pPr fontAlgn="auto">
              <a:spcAft>
                <a:spcPts val="0"/>
              </a:spcAft>
              <a:buFontTx/>
              <a:buNone/>
              <a:defRPr/>
            </a:pPr>
            <a:r>
              <a:rPr lang="el-GR" sz="2000" dirty="0">
                <a:solidFill>
                  <a:schemeClr val="tx1">
                    <a:lumMod val="75000"/>
                    <a:lumOff val="25000"/>
                  </a:schemeClr>
                </a:solidFill>
              </a:rPr>
              <a:t>	          </a:t>
            </a:r>
          </a:p>
        </p:txBody>
      </p:sp>
      <p:sp>
        <p:nvSpPr>
          <p:cNvPr id="22532"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1FD305D5-BA0B-4871-8C9E-EE3F8EB38A1A}" type="slidenum">
              <a:rPr lang="el-GR" altLang="en-CY" sz="1400">
                <a:latin typeface="Arial" panose="020B0604020202020204" pitchFamily="34" charset="0"/>
              </a:rPr>
              <a:pPr/>
              <a:t>3</a:t>
            </a:fld>
            <a:endParaRPr lang="el-GR" altLang="en-CY" sz="1400">
              <a:latin typeface="Arial" panose="020B0604020202020204" pitchFamily="34" charset="0"/>
            </a:endParaRPr>
          </a:p>
        </p:txBody>
      </p:sp>
      <p:pic>
        <p:nvPicPr>
          <p:cNvPr id="22533"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7469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755650" y="549275"/>
            <a:ext cx="8229600" cy="1384300"/>
          </a:xfrm>
        </p:spPr>
        <p:txBody>
          <a:bodyPr/>
          <a:lstStyle/>
          <a:p>
            <a:r>
              <a:rPr lang="el-GR" sz="3600" b="1" dirty="0">
                <a:latin typeface="Arial" panose="020B0604020202020204" pitchFamily="34" charset="0"/>
                <a:cs typeface="Arial" panose="020B0604020202020204" pitchFamily="34" charset="0"/>
              </a:rPr>
              <a:t>Γενικός Κανονισμός Προστασίας Δεδομένων (ΓΚΠΔ)</a:t>
            </a:r>
          </a:p>
        </p:txBody>
      </p:sp>
      <p:sp>
        <p:nvSpPr>
          <p:cNvPr id="6147" name="Rectangle 3"/>
          <p:cNvSpPr>
            <a:spLocks noGrp="1" noChangeArrowheads="1"/>
          </p:cNvSpPr>
          <p:nvPr>
            <p:ph idx="1"/>
          </p:nvPr>
        </p:nvSpPr>
        <p:spPr>
          <a:xfrm>
            <a:off x="284162" y="2492375"/>
            <a:ext cx="8575676" cy="4365625"/>
          </a:xfrm>
        </p:spPr>
        <p:txBody>
          <a:bodyPr rtlCol="0">
            <a:normAutofit lnSpcReduction="10000"/>
          </a:bodyPr>
          <a:lstStyle/>
          <a:p>
            <a:pPr fontAlgn="auto">
              <a:spcAft>
                <a:spcPts val="0"/>
              </a:spcAft>
              <a:buFontTx/>
              <a:buNone/>
              <a:defRPr/>
            </a:pPr>
            <a:endParaRPr lang="el-GR" sz="800" dirty="0">
              <a:solidFill>
                <a:schemeClr val="tx1">
                  <a:lumMod val="75000"/>
                  <a:lumOff val="25000"/>
                </a:schemeClr>
              </a:solidFill>
            </a:endParaRPr>
          </a:p>
          <a:p>
            <a:pPr algn="just" fontAlgn="auto">
              <a:spcAft>
                <a:spcPts val="0"/>
              </a:spcAft>
              <a:buFont typeface="Wingdings 3" charset="2"/>
              <a:buChar char=""/>
              <a:defRPr/>
            </a:pPr>
            <a:r>
              <a:rPr lang="el-GR" sz="2600" b="1" dirty="0">
                <a:solidFill>
                  <a:srgbClr val="3289A7"/>
                </a:solidFill>
                <a:latin typeface="Arial" panose="020B0604020202020204" pitchFamily="34" charset="0"/>
                <a:cs typeface="Arial" panose="020B0604020202020204" pitchFamily="34" charset="0"/>
              </a:rPr>
              <a:t>Αιτιολογική Σκέψη 4: </a:t>
            </a:r>
          </a:p>
          <a:p>
            <a:pPr marL="0" indent="0" algn="just" fontAlgn="auto">
              <a:spcAft>
                <a:spcPts val="0"/>
              </a:spcAft>
              <a:buNone/>
              <a:defRPr/>
            </a:pPr>
            <a:r>
              <a:rPr lang="el-GR" sz="2600" dirty="0">
                <a:solidFill>
                  <a:schemeClr val="tx1"/>
                </a:solidFill>
                <a:latin typeface="Arial" panose="020B0604020202020204" pitchFamily="34" charset="0"/>
                <a:cs typeface="Arial" panose="020B0604020202020204" pitchFamily="34" charset="0"/>
              </a:rPr>
              <a:t>Η επεξεργασία των δεδομένων προσωπικού χαρακτήρα θα πρέπει να προορίζεται να εξυπηρετεί τον άνθρωπο. Το δικαίωμα στην προστασία των δεδομένων προσωπικού χαρακτήρα </a:t>
            </a:r>
            <a:r>
              <a:rPr lang="el-GR" sz="2600" b="1" u="sng" dirty="0">
                <a:solidFill>
                  <a:schemeClr val="tx1"/>
                </a:solidFill>
                <a:latin typeface="Arial" panose="020B0604020202020204" pitchFamily="34" charset="0"/>
                <a:cs typeface="Arial" panose="020B0604020202020204" pitchFamily="34" charset="0"/>
              </a:rPr>
              <a:t>δεν είναι απόλυτο δικαίωμα</a:t>
            </a:r>
            <a:r>
              <a:rPr lang="el-GR" sz="2600" dirty="0">
                <a:solidFill>
                  <a:schemeClr val="tx1"/>
                </a:solidFill>
                <a:latin typeface="Arial" panose="020B0604020202020204" pitchFamily="34" charset="0"/>
                <a:cs typeface="Arial" panose="020B0604020202020204" pitchFamily="34" charset="0"/>
              </a:rPr>
              <a:t>· πρέπει να εκτιμάται σε σχέση με τη λειτουργία του στην κοινωνία και να σταθμίζεται με άλλα θεμελιώδη δικαιώματα, σύμφωνα με την αρχή της </a:t>
            </a:r>
            <a:r>
              <a:rPr lang="el-GR" sz="2600" b="1" u="sng" dirty="0">
                <a:solidFill>
                  <a:schemeClr val="tx1"/>
                </a:solidFill>
                <a:latin typeface="Arial" panose="020B0604020202020204" pitchFamily="34" charset="0"/>
                <a:cs typeface="Arial" panose="020B0604020202020204" pitchFamily="34" charset="0"/>
              </a:rPr>
              <a:t>αναλογικότητας</a:t>
            </a:r>
            <a:r>
              <a:rPr lang="el-GR" sz="2600" dirty="0">
                <a:solidFill>
                  <a:schemeClr val="tx1"/>
                </a:solidFill>
                <a:latin typeface="Arial" panose="020B0604020202020204" pitchFamily="34" charset="0"/>
                <a:cs typeface="Arial" panose="020B0604020202020204" pitchFamily="34" charset="0"/>
              </a:rPr>
              <a:t>.</a:t>
            </a:r>
          </a:p>
          <a:p>
            <a:pPr algn="just" fontAlgn="auto">
              <a:spcAft>
                <a:spcPts val="0"/>
              </a:spcAft>
              <a:buFont typeface="Wingdings 3" charset="2"/>
              <a:buChar char=""/>
              <a:defRPr/>
            </a:pPr>
            <a:endParaRPr lang="el-GR" sz="900" dirty="0">
              <a:solidFill>
                <a:schemeClr val="tx1"/>
              </a:solidFill>
              <a:latin typeface="Arial" panose="020B0604020202020204" pitchFamily="34" charset="0"/>
              <a:cs typeface="Arial" panose="020B0604020202020204" pitchFamily="34" charset="0"/>
            </a:endParaRPr>
          </a:p>
          <a:p>
            <a:pPr marL="0" indent="0" fontAlgn="auto">
              <a:spcAft>
                <a:spcPts val="0"/>
              </a:spcAft>
              <a:buFontTx/>
              <a:buNone/>
              <a:defRPr/>
            </a:pPr>
            <a:r>
              <a:rPr lang="el-GR" sz="2400" dirty="0">
                <a:solidFill>
                  <a:schemeClr val="tx1">
                    <a:lumMod val="75000"/>
                    <a:lumOff val="25000"/>
                  </a:schemeClr>
                </a:solidFill>
              </a:rPr>
              <a:t>   </a:t>
            </a:r>
          </a:p>
          <a:p>
            <a:pPr marL="0" indent="0" fontAlgn="auto">
              <a:spcAft>
                <a:spcPts val="0"/>
              </a:spcAft>
              <a:buFontTx/>
              <a:buNone/>
              <a:defRPr/>
            </a:pPr>
            <a:endParaRPr lang="el-GR" dirty="0">
              <a:solidFill>
                <a:schemeClr val="tx1">
                  <a:lumMod val="75000"/>
                  <a:lumOff val="25000"/>
                </a:schemeClr>
              </a:solidFill>
            </a:endParaRPr>
          </a:p>
        </p:txBody>
      </p:sp>
      <p:sp>
        <p:nvSpPr>
          <p:cNvPr id="26628"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27AC8FE9-FAE0-414A-A7FB-6895B304AA75}" type="slidenum">
              <a:rPr lang="el-GR" altLang="en-CY" sz="1400">
                <a:latin typeface="Arial" panose="020B0604020202020204" pitchFamily="34" charset="0"/>
              </a:rPr>
              <a:pPr/>
              <a:t>4</a:t>
            </a:fld>
            <a:endParaRPr lang="el-GR" altLang="en-CY" sz="1400">
              <a:latin typeface="Arial" panose="020B0604020202020204" pitchFamily="34" charset="0"/>
            </a:endParaRPr>
          </a:p>
        </p:txBody>
      </p:sp>
      <p:pic>
        <p:nvPicPr>
          <p:cNvPr id="26629"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68313" y="2420938"/>
            <a:ext cx="8207375" cy="3600450"/>
          </a:xfrm>
        </p:spPr>
        <p:txBody>
          <a:bodyPr rtlCol="0">
            <a:normAutofit/>
          </a:bodyPr>
          <a:lstStyle/>
          <a:p>
            <a:pPr fontAlgn="auto">
              <a:spcAft>
                <a:spcPts val="0"/>
              </a:spcAft>
              <a:buFontTx/>
              <a:buNone/>
              <a:defRPr/>
            </a:pPr>
            <a:endParaRPr lang="el-GR" sz="2400" dirty="0">
              <a:solidFill>
                <a:schemeClr val="tx1">
                  <a:lumMod val="75000"/>
                  <a:lumOff val="25000"/>
                </a:schemeClr>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2400" b="1" dirty="0">
                <a:solidFill>
                  <a:srgbClr val="3289A7"/>
                </a:solidFill>
                <a:latin typeface="Arial" panose="020B0604020202020204" pitchFamily="34" charset="0"/>
                <a:cs typeface="Arial" panose="020B0604020202020204" pitchFamily="34" charset="0"/>
              </a:rPr>
              <a:t>Αρχή της Ελαχιστοποίησης των Δεδομένων </a:t>
            </a:r>
          </a:p>
          <a:p>
            <a:pPr marL="0" indent="0" fontAlgn="auto">
              <a:spcAft>
                <a:spcPts val="0"/>
              </a:spcAft>
              <a:buNone/>
              <a:defRPr/>
            </a:pPr>
            <a:r>
              <a:rPr lang="el-GR" sz="2400" b="1" dirty="0">
                <a:solidFill>
                  <a:srgbClr val="3289A7"/>
                </a:solidFill>
                <a:latin typeface="Arial" panose="020B0604020202020204" pitchFamily="34" charset="0"/>
                <a:cs typeface="Arial" panose="020B0604020202020204" pitchFamily="34" charset="0"/>
              </a:rPr>
              <a:t>    (Άρθρο 5(1)(γ)):</a:t>
            </a:r>
            <a:endParaRPr lang="el-GR" sz="2400" dirty="0">
              <a:solidFill>
                <a:schemeClr val="tx1"/>
              </a:solidFill>
              <a:latin typeface="Arial" panose="020B0604020202020204" pitchFamily="34" charset="0"/>
              <a:cs typeface="Arial" panose="020B0604020202020204" pitchFamily="34" charset="0"/>
            </a:endParaRPr>
          </a:p>
          <a:p>
            <a:pPr marL="0" indent="0" algn="just" fontAlgn="auto">
              <a:spcAft>
                <a:spcPts val="0"/>
              </a:spcAft>
              <a:buFontTx/>
              <a:buNone/>
              <a:defRPr/>
            </a:pPr>
            <a:endParaRPr lang="el-GR" sz="2400" dirty="0">
              <a:solidFill>
                <a:schemeClr val="tx1"/>
              </a:solidFill>
              <a:latin typeface="Arial" panose="020B0604020202020204" pitchFamily="34" charset="0"/>
              <a:cs typeface="Arial" panose="020B0604020202020204" pitchFamily="34" charset="0"/>
            </a:endParaRPr>
          </a:p>
          <a:p>
            <a:pPr marL="0" indent="0" algn="just" fontAlgn="auto">
              <a:spcAft>
                <a:spcPts val="0"/>
              </a:spcAft>
              <a:buFontTx/>
              <a:buNone/>
              <a:defRPr/>
            </a:pPr>
            <a:r>
              <a:rPr lang="el-GR" sz="2400" dirty="0">
                <a:solidFill>
                  <a:schemeClr val="tx1"/>
                </a:solidFill>
                <a:latin typeface="Arial" panose="020B0604020202020204" pitchFamily="34" charset="0"/>
                <a:cs typeface="Arial" panose="020B0604020202020204" pitchFamily="34" charset="0"/>
              </a:rPr>
              <a:t>Τα δεδομένα προσωπικού χαρακτήρα είναι κατάλληλα, συναφή και περιορίζονται στο αναγκαίο για τους σκοπούς για τους οποίους υποβάλλονται σε επεξεργασία</a:t>
            </a:r>
            <a:endParaRPr lang="el-GR" dirty="0">
              <a:solidFill>
                <a:schemeClr val="tx1">
                  <a:lumMod val="75000"/>
                  <a:lumOff val="25000"/>
                </a:schemeClr>
              </a:solidFill>
            </a:endParaRPr>
          </a:p>
        </p:txBody>
      </p:sp>
      <p:sp>
        <p:nvSpPr>
          <p:cNvPr id="27651"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52799C8B-0D50-4A12-8C1D-A357D86D7234}" type="slidenum">
              <a:rPr lang="el-GR" altLang="en-CY" sz="1400">
                <a:latin typeface="Arial" panose="020B0604020202020204" pitchFamily="34" charset="0"/>
              </a:rPr>
              <a:pPr/>
              <a:t>5</a:t>
            </a:fld>
            <a:endParaRPr lang="el-GR" altLang="en-CY" sz="1400">
              <a:latin typeface="Arial" panose="020B0604020202020204" pitchFamily="34" charset="0"/>
            </a:endParaRPr>
          </a:p>
        </p:txBody>
      </p:sp>
      <p:pic>
        <p:nvPicPr>
          <p:cNvPr id="27652"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284162" y="2204864"/>
            <a:ext cx="8680325" cy="4653136"/>
          </a:xfrm>
        </p:spPr>
        <p:txBody>
          <a:bodyPr rtlCol="0">
            <a:normAutofit/>
          </a:bodyPr>
          <a:lstStyle/>
          <a:p>
            <a:pPr algn="just" fontAlgn="auto">
              <a:spcAft>
                <a:spcPts val="0"/>
              </a:spcAft>
              <a:buFontTx/>
              <a:buNone/>
              <a:defRPr/>
            </a:pPr>
            <a:endParaRPr lang="el-GR" sz="2600" dirty="0">
              <a:solidFill>
                <a:schemeClr val="tx1">
                  <a:lumMod val="75000"/>
                  <a:lumOff val="25000"/>
                </a:schemeClr>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2400" b="1" dirty="0">
                <a:solidFill>
                  <a:srgbClr val="3289A7"/>
                </a:solidFill>
                <a:latin typeface="Arial" panose="020B0604020202020204" pitchFamily="34" charset="0"/>
                <a:cs typeface="Arial" panose="020B0604020202020204" pitchFamily="34" charset="0"/>
              </a:rPr>
              <a:t>Επεξεργασία και ελευθερία έκφρασης και πληροφόρησης</a:t>
            </a:r>
            <a:r>
              <a:rPr lang="en-US" sz="2400" b="1" dirty="0">
                <a:solidFill>
                  <a:srgbClr val="3289A7"/>
                </a:solidFill>
                <a:latin typeface="Arial" panose="020B0604020202020204" pitchFamily="34" charset="0"/>
                <a:cs typeface="Arial" panose="020B0604020202020204" pitchFamily="34" charset="0"/>
              </a:rPr>
              <a:t> (</a:t>
            </a:r>
            <a:r>
              <a:rPr lang="el-GR" sz="2400" b="1" dirty="0">
                <a:solidFill>
                  <a:srgbClr val="3289A7"/>
                </a:solidFill>
                <a:latin typeface="Arial" panose="020B0604020202020204" pitchFamily="34" charset="0"/>
                <a:cs typeface="Arial" panose="020B0604020202020204" pitchFamily="34" charset="0"/>
              </a:rPr>
              <a:t>Άρθρο 85):</a:t>
            </a:r>
          </a:p>
          <a:p>
            <a:pPr fontAlgn="auto">
              <a:spcAft>
                <a:spcPts val="0"/>
              </a:spcAft>
              <a:buFont typeface="Wingdings 3" charset="2"/>
              <a:buChar char=""/>
              <a:defRPr/>
            </a:pPr>
            <a:endParaRPr lang="el-GR" sz="1200" dirty="0">
              <a:solidFill>
                <a:srgbClr val="164B7D"/>
              </a:solidFill>
              <a:latin typeface="Arial" panose="020B0604020202020204" pitchFamily="34" charset="0"/>
              <a:cs typeface="Arial" panose="020B0604020202020204" pitchFamily="34" charset="0"/>
            </a:endParaRPr>
          </a:p>
          <a:p>
            <a:pPr marL="0" indent="0" algn="just" fontAlgn="auto">
              <a:spcAft>
                <a:spcPts val="0"/>
              </a:spcAft>
              <a:buFontTx/>
              <a:buNone/>
              <a:defRPr/>
            </a:pPr>
            <a:r>
              <a:rPr lang="el-GR" sz="2400" dirty="0">
                <a:solidFill>
                  <a:schemeClr val="tx1"/>
                </a:solidFill>
                <a:latin typeface="Arial" panose="020B0604020202020204" pitchFamily="34" charset="0"/>
                <a:cs typeface="Arial" panose="020B0604020202020204" pitchFamily="34" charset="0"/>
              </a:rPr>
              <a:t>Τα κράτη μέλη διά νόμου συμβιβάζουν το δικαίωμα στην προστασία των δεδομένων προσωπικού χαρακτήρα δυνάμει του παρόντος κανονισμού με το δικαίωμα στην ελευθερία της έκφρασης και πληροφόρησης, συμπεριλαμβανομένης της επεξεργασίας για δημοσιογραφικούς σκοπούς και για σκοπούς πανεπιστημιακής, καλλιτεχνικής ή λογοτεχνικής έκφρασης.</a:t>
            </a:r>
            <a:endParaRPr lang="el-GR" sz="2400" dirty="0">
              <a:solidFill>
                <a:srgbClr val="164B7D"/>
              </a:solidFill>
              <a:latin typeface="Arial" panose="020B0604020202020204" pitchFamily="34" charset="0"/>
              <a:cs typeface="Arial" panose="020B0604020202020204" pitchFamily="34" charset="0"/>
            </a:endParaRPr>
          </a:p>
        </p:txBody>
      </p:sp>
      <p:sp>
        <p:nvSpPr>
          <p:cNvPr id="28675"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AECE7A8E-D242-4F9D-86B3-3DB6D16E8CA3}" type="slidenum">
              <a:rPr lang="el-GR" altLang="en-CY" sz="1400">
                <a:latin typeface="Arial" panose="020B0604020202020204" pitchFamily="34" charset="0"/>
              </a:rPr>
              <a:pPr/>
              <a:t>6</a:t>
            </a:fld>
            <a:endParaRPr lang="el-GR" altLang="en-CY" sz="1400">
              <a:latin typeface="Arial" panose="020B0604020202020204" pitchFamily="34" charset="0"/>
            </a:endParaRPr>
          </a:p>
        </p:txBody>
      </p:sp>
      <p:pic>
        <p:nvPicPr>
          <p:cNvPr id="28676"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284162" y="1916832"/>
            <a:ext cx="8680325" cy="4941168"/>
          </a:xfrm>
        </p:spPr>
        <p:txBody>
          <a:bodyPr rtlCol="0">
            <a:normAutofit lnSpcReduction="10000"/>
          </a:bodyPr>
          <a:lstStyle/>
          <a:p>
            <a:pPr algn="just" fontAlgn="auto">
              <a:spcAft>
                <a:spcPts val="0"/>
              </a:spcAft>
              <a:buFontTx/>
              <a:buNone/>
              <a:defRPr/>
            </a:pPr>
            <a:endParaRPr lang="el-GR" sz="800" dirty="0">
              <a:solidFill>
                <a:schemeClr val="tx1">
                  <a:lumMod val="75000"/>
                  <a:lumOff val="25000"/>
                </a:schemeClr>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2200" b="1" dirty="0">
                <a:solidFill>
                  <a:srgbClr val="3289A7"/>
                </a:solidFill>
                <a:latin typeface="Arial" panose="020B0604020202020204" pitchFamily="34" charset="0"/>
                <a:cs typeface="Arial" panose="020B0604020202020204" pitchFamily="34" charset="0"/>
              </a:rPr>
              <a:t>Άρθρο 29 του Ν.125(Ι)/2018:</a:t>
            </a:r>
          </a:p>
          <a:p>
            <a:pPr fontAlgn="auto">
              <a:spcAft>
                <a:spcPts val="0"/>
              </a:spcAft>
              <a:buFont typeface="Wingdings 3" charset="2"/>
              <a:buChar char=""/>
              <a:defRPr/>
            </a:pPr>
            <a:endParaRPr lang="el-GR" sz="200" dirty="0">
              <a:solidFill>
                <a:srgbClr val="164B7D"/>
              </a:solidFill>
              <a:latin typeface="Arial" panose="020B0604020202020204" pitchFamily="34" charset="0"/>
              <a:cs typeface="Arial" panose="020B0604020202020204" pitchFamily="34" charset="0"/>
            </a:endParaRPr>
          </a:p>
          <a:p>
            <a:pPr marL="0" indent="0" algn="just" fontAlgn="auto">
              <a:spcAft>
                <a:spcPts val="0"/>
              </a:spcAft>
              <a:buFontTx/>
              <a:buNone/>
              <a:defRPr/>
            </a:pPr>
            <a:r>
              <a:rPr lang="el-GR" sz="1900" dirty="0">
                <a:solidFill>
                  <a:schemeClr val="tx1"/>
                </a:solidFill>
                <a:latin typeface="Arial" panose="020B0604020202020204" pitchFamily="34" charset="0"/>
                <a:cs typeface="Arial" panose="020B0604020202020204" pitchFamily="34" charset="0"/>
              </a:rPr>
              <a:t>(1) Η επεξεργασία δεδομένων προσωπικού χαρακτήρα ή ειδικών κατηγοριών δεδομένων προσωπικού χαρακτήρα ή δεδομένων προσωπικού χαρακτήρα που αφορούν ποινικές καταδίκες και αδικήματα η οποία διενεργείται για δημοσιογραφικούς ή ακαδημαϊκούς σκοπούς ή για σκοπούς καλλιτεχνικής ή λογοτεχνικής έκφρασης είναι νόμιμη, νοουμένου ότι οι σκοποί αυτοί είναι ανάλογοι προς τον επιδιωκόμενο στόχο και σέβονται την ουσία των δικαιωμάτων όπως αυτά καθορίζονται στον Χάρτη Θεμελιωδών Δικαιωμάτων της Ευρωπαϊκής Ένωσης, στην Ευρωπαϊκή Σύμβαση Ανθρωπίνων Δικαιωμάτων και Θεμελιωδών Ελευθεριών (ΕΣΔΑ), η οποία έχει κυρωθεί με τον περί της Ευρωπαϊκής Συμβάσεως διά την </a:t>
            </a:r>
            <a:r>
              <a:rPr lang="el-GR" sz="1900" dirty="0" err="1">
                <a:solidFill>
                  <a:schemeClr val="tx1"/>
                </a:solidFill>
                <a:latin typeface="Arial" panose="020B0604020202020204" pitchFamily="34" charset="0"/>
                <a:cs typeface="Arial" panose="020B0604020202020204" pitchFamily="34" charset="0"/>
              </a:rPr>
              <a:t>προάσπισιν</a:t>
            </a:r>
            <a:r>
              <a:rPr lang="el-GR" sz="1900" dirty="0">
                <a:solidFill>
                  <a:schemeClr val="tx1"/>
                </a:solidFill>
                <a:latin typeface="Arial" panose="020B0604020202020204" pitchFamily="34" charset="0"/>
                <a:cs typeface="Arial" panose="020B0604020202020204" pitchFamily="34" charset="0"/>
              </a:rPr>
              <a:t> των Ανθρωπίνων Δικαιωμάτων (Κυρωτικό) Νόμο, και στο Μέρος ΙΙ του Συντάγματος.</a:t>
            </a:r>
          </a:p>
          <a:p>
            <a:pPr marL="0" indent="0" algn="just" fontAlgn="auto">
              <a:spcAft>
                <a:spcPts val="0"/>
              </a:spcAft>
              <a:buFontTx/>
              <a:buNone/>
              <a:defRPr/>
            </a:pPr>
            <a:r>
              <a:rPr lang="el-GR" sz="1900" dirty="0">
                <a:solidFill>
                  <a:schemeClr val="tx1"/>
                </a:solidFill>
                <a:latin typeface="Arial" panose="020B0604020202020204" pitchFamily="34" charset="0"/>
                <a:cs typeface="Arial" panose="020B0604020202020204" pitchFamily="34" charset="0"/>
              </a:rPr>
              <a:t>(2) Οι διατάξεις των άρθρων 14 και 15 του Κανονισμού εφαρμόζονται στον βαθμό που δεν επηρεάζουν το δικαίωμα της ελευθερίας της έκφρασης και πληροφόρησης και το δημοσιογραφικό απόρρητο.</a:t>
            </a:r>
          </a:p>
        </p:txBody>
      </p:sp>
      <p:sp>
        <p:nvSpPr>
          <p:cNvPr id="28675"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AECE7A8E-D242-4F9D-86B3-3DB6D16E8CA3}" type="slidenum">
              <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7</a:t>
            </a:fld>
            <a:endPar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8676"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09738" y="6315075"/>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7502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l-GR" sz="3600" b="1" dirty="0">
                <a:latin typeface="Arial" panose="020B0604020202020204" pitchFamily="34" charset="0"/>
                <a:cs typeface="Arial" panose="020B0604020202020204" pitchFamily="34" charset="0"/>
              </a:rPr>
              <a:t>Αποφάσεις ορόσημο του ΕΔΑΔ και του ΔΕΕ </a:t>
            </a:r>
          </a:p>
        </p:txBody>
      </p:sp>
      <p:sp>
        <p:nvSpPr>
          <p:cNvPr id="6147" name="Rectangle 3"/>
          <p:cNvSpPr>
            <a:spLocks noGrp="1" noChangeArrowheads="1"/>
          </p:cNvSpPr>
          <p:nvPr>
            <p:ph idx="1"/>
          </p:nvPr>
        </p:nvSpPr>
        <p:spPr>
          <a:xfrm>
            <a:off x="323528" y="2204864"/>
            <a:ext cx="8820472" cy="4968552"/>
          </a:xfrm>
        </p:spPr>
        <p:txBody>
          <a:bodyPr rtlCol="0">
            <a:normAutofit fontScale="25000" lnSpcReduction="20000"/>
          </a:bodyPr>
          <a:lstStyle/>
          <a:p>
            <a:pPr fontAlgn="auto">
              <a:spcAft>
                <a:spcPts val="0"/>
              </a:spcAft>
              <a:buFontTx/>
              <a:buNone/>
              <a:defRPr/>
            </a:pPr>
            <a:r>
              <a:rPr lang="el-GR" sz="2600" dirty="0">
                <a:solidFill>
                  <a:schemeClr val="tx1">
                    <a:lumMod val="75000"/>
                    <a:lumOff val="25000"/>
                  </a:schemeClr>
                </a:solidFill>
                <a:latin typeface="Arial" panose="020B0604020202020204" pitchFamily="34" charset="0"/>
                <a:cs typeface="Arial" panose="020B0604020202020204" pitchFamily="34" charset="0"/>
              </a:rPr>
              <a:t> 	</a:t>
            </a:r>
            <a:endParaRPr lang="el-GR" sz="900" dirty="0">
              <a:solidFill>
                <a:schemeClr val="tx1">
                  <a:lumMod val="75000"/>
                  <a:lumOff val="25000"/>
                </a:schemeClr>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12000" dirty="0">
                <a:solidFill>
                  <a:schemeClr val="tx1"/>
                </a:solidFill>
                <a:latin typeface="Arial" panose="020B0604020202020204" pitchFamily="34" charset="0"/>
                <a:cs typeface="Arial" panose="020B0604020202020204" pitchFamily="34" charset="0"/>
              </a:rPr>
              <a:t>ΕΔΑΔ: Υπόθεση</a:t>
            </a:r>
            <a:r>
              <a:rPr lang="en-US" sz="12000" dirty="0">
                <a:solidFill>
                  <a:schemeClr val="tx1"/>
                </a:solidFill>
                <a:latin typeface="Arial" panose="020B0604020202020204" pitchFamily="34" charset="0"/>
                <a:cs typeface="Arial" panose="020B0604020202020204" pitchFamily="34" charset="0"/>
              </a:rPr>
              <a:t> </a:t>
            </a:r>
            <a:r>
              <a:rPr lang="de-DE" sz="12000" dirty="0">
                <a:solidFill>
                  <a:schemeClr val="tx1"/>
                </a:solidFill>
                <a:latin typeface="Arial" panose="020B0604020202020204" pitchFamily="34" charset="0"/>
                <a:cs typeface="Arial" panose="020B0604020202020204" pitchFamily="34" charset="0"/>
              </a:rPr>
              <a:t>Axel Springer AG v. Germany</a:t>
            </a:r>
            <a:r>
              <a:rPr lang="el-GR" sz="12000" dirty="0">
                <a:solidFill>
                  <a:schemeClr val="tx1"/>
                </a:solidFill>
                <a:latin typeface="Arial" panose="020B0604020202020204" pitchFamily="34" charset="0"/>
                <a:cs typeface="Arial" panose="020B0604020202020204" pitchFamily="34" charset="0"/>
              </a:rPr>
              <a:t> </a:t>
            </a:r>
            <a:endParaRPr lang="el-GR" sz="4000" dirty="0">
              <a:solidFill>
                <a:schemeClr val="tx1"/>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12000" dirty="0">
                <a:solidFill>
                  <a:schemeClr val="tx1"/>
                </a:solidFill>
                <a:latin typeface="Arial" panose="020B0604020202020204" pitchFamily="34" charset="0"/>
                <a:cs typeface="Arial" panose="020B0604020202020204" pitchFamily="34" charset="0"/>
              </a:rPr>
              <a:t>ΕΔΑΔ: Υπόθεση</a:t>
            </a:r>
            <a:r>
              <a:rPr lang="en-US" sz="12000" dirty="0">
                <a:solidFill>
                  <a:schemeClr val="tx1"/>
                </a:solidFill>
                <a:latin typeface="Arial" panose="020B0604020202020204" pitchFamily="34" charset="0"/>
                <a:cs typeface="Arial" panose="020B0604020202020204" pitchFamily="34" charset="0"/>
              </a:rPr>
              <a:t> </a:t>
            </a:r>
            <a:r>
              <a:rPr lang="en-US" sz="12000" dirty="0" err="1">
                <a:solidFill>
                  <a:schemeClr val="tx1"/>
                </a:solidFill>
                <a:latin typeface="Arial" panose="020B0604020202020204" pitchFamily="34" charset="0"/>
                <a:cs typeface="Arial" panose="020B0604020202020204" pitchFamily="34" charset="0"/>
              </a:rPr>
              <a:t>Haldimann</a:t>
            </a:r>
            <a:r>
              <a:rPr lang="en-US" sz="12000" dirty="0">
                <a:solidFill>
                  <a:schemeClr val="tx1"/>
                </a:solidFill>
                <a:latin typeface="Arial" panose="020B0604020202020204" pitchFamily="34" charset="0"/>
                <a:cs typeface="Arial" panose="020B0604020202020204" pitchFamily="34" charset="0"/>
              </a:rPr>
              <a:t> and others v. Switzerland</a:t>
            </a:r>
          </a:p>
          <a:p>
            <a:pPr fontAlgn="auto">
              <a:spcAft>
                <a:spcPts val="0"/>
              </a:spcAft>
              <a:buFont typeface="Wingdings 3" charset="2"/>
              <a:buChar char=""/>
              <a:defRPr/>
            </a:pPr>
            <a:r>
              <a:rPr lang="el-GR" sz="12000" dirty="0">
                <a:solidFill>
                  <a:schemeClr val="tx1"/>
                </a:solidFill>
                <a:latin typeface="Arial" panose="020B0604020202020204" pitchFamily="34" charset="0"/>
                <a:cs typeface="Arial" panose="020B0604020202020204" pitchFamily="34" charset="0"/>
              </a:rPr>
              <a:t>ΕΔΑΔ:  Υποθέσεις </a:t>
            </a:r>
            <a:r>
              <a:rPr lang="en-US" sz="12000" dirty="0">
                <a:solidFill>
                  <a:schemeClr val="tx1"/>
                </a:solidFill>
                <a:latin typeface="Arial" panose="020B0604020202020204" pitchFamily="34" charset="0"/>
                <a:cs typeface="Arial" panose="020B0604020202020204" pitchFamily="34" charset="0"/>
              </a:rPr>
              <a:t>Von Hannover v. Germany</a:t>
            </a:r>
            <a:r>
              <a:rPr lang="el-GR" sz="12000" dirty="0">
                <a:solidFill>
                  <a:schemeClr val="tx1"/>
                </a:solidFill>
                <a:latin typeface="Arial" panose="020B0604020202020204" pitchFamily="34" charset="0"/>
                <a:cs typeface="Arial" panose="020B0604020202020204" pitchFamily="34" charset="0"/>
              </a:rPr>
              <a:t> </a:t>
            </a:r>
          </a:p>
          <a:p>
            <a:pPr marL="0" indent="0" fontAlgn="auto">
              <a:spcAft>
                <a:spcPts val="0"/>
              </a:spcAft>
              <a:buNone/>
              <a:defRPr/>
            </a:pPr>
            <a:r>
              <a:rPr lang="el-GR" sz="12000" dirty="0">
                <a:solidFill>
                  <a:schemeClr val="tx1"/>
                </a:solidFill>
                <a:latin typeface="Arial" panose="020B0604020202020204" pitchFamily="34" charset="0"/>
                <a:cs typeface="Arial" panose="020B0604020202020204" pitchFamily="34" charset="0"/>
              </a:rPr>
              <a:t>               (1 &amp; 2)</a:t>
            </a:r>
          </a:p>
          <a:p>
            <a:pPr fontAlgn="auto">
              <a:spcAft>
                <a:spcPts val="0"/>
              </a:spcAft>
              <a:buFont typeface="Wingdings 3" charset="2"/>
              <a:buChar char=""/>
              <a:defRPr/>
            </a:pPr>
            <a:r>
              <a:rPr lang="el-GR" sz="12000" dirty="0">
                <a:solidFill>
                  <a:schemeClr val="tx1"/>
                </a:solidFill>
                <a:latin typeface="Arial" panose="020B0604020202020204" pitchFamily="34" charset="0"/>
                <a:cs typeface="Arial" panose="020B0604020202020204" pitchFamily="34" charset="0"/>
              </a:rPr>
              <a:t>ΔΕΕ: Υπόθεση </a:t>
            </a:r>
            <a:r>
              <a:rPr lang="en-US" sz="12000" dirty="0" err="1">
                <a:solidFill>
                  <a:schemeClr val="tx1"/>
                </a:solidFill>
                <a:latin typeface="Arial" panose="020B0604020202020204" pitchFamily="34" charset="0"/>
                <a:cs typeface="Arial" panose="020B0604020202020204" pitchFamily="34" charset="0"/>
              </a:rPr>
              <a:t>Bodil</a:t>
            </a:r>
            <a:r>
              <a:rPr lang="en-US" sz="12000" dirty="0">
                <a:solidFill>
                  <a:schemeClr val="tx1"/>
                </a:solidFill>
                <a:latin typeface="Arial" panose="020B0604020202020204" pitchFamily="34" charset="0"/>
                <a:cs typeface="Arial" panose="020B0604020202020204" pitchFamily="34" charset="0"/>
              </a:rPr>
              <a:t> Lindqvist </a:t>
            </a:r>
            <a:endParaRPr lang="el-GR" sz="12000" dirty="0">
              <a:solidFill>
                <a:schemeClr val="tx1"/>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12000" dirty="0">
                <a:solidFill>
                  <a:schemeClr val="tx1"/>
                </a:solidFill>
                <a:latin typeface="Arial" panose="020B0604020202020204" pitchFamily="34" charset="0"/>
                <a:cs typeface="Arial" panose="020B0604020202020204" pitchFamily="34" charset="0"/>
              </a:rPr>
              <a:t>ΔΕΕ: Υπόθεση </a:t>
            </a:r>
            <a:r>
              <a:rPr lang="en-US" sz="12000" dirty="0">
                <a:solidFill>
                  <a:schemeClr val="tx1"/>
                </a:solidFill>
                <a:latin typeface="Arial" panose="020B0604020202020204" pitchFamily="34" charset="0"/>
                <a:cs typeface="Arial" panose="020B0604020202020204" pitchFamily="34" charset="0"/>
              </a:rPr>
              <a:t>Google Spain</a:t>
            </a:r>
            <a:endParaRPr lang="el-GR" sz="12000" dirty="0">
              <a:solidFill>
                <a:schemeClr val="tx1"/>
              </a:solidFill>
              <a:latin typeface="Arial" panose="020B0604020202020204" pitchFamily="34" charset="0"/>
              <a:cs typeface="Arial" panose="020B0604020202020204" pitchFamily="34" charset="0"/>
            </a:endParaRPr>
          </a:p>
          <a:p>
            <a:pPr marL="0" indent="0" fontAlgn="auto">
              <a:spcAft>
                <a:spcPts val="0"/>
              </a:spcAft>
              <a:buNone/>
              <a:defRPr/>
            </a:pPr>
            <a:endParaRPr lang="el-GR" sz="4000" dirty="0">
              <a:solidFill>
                <a:schemeClr val="tx1"/>
              </a:solidFill>
              <a:latin typeface="Arial" panose="020B0604020202020204" pitchFamily="34" charset="0"/>
              <a:cs typeface="Arial" panose="020B0604020202020204" pitchFamily="34" charset="0"/>
            </a:endParaRPr>
          </a:p>
          <a:p>
            <a:pPr marL="342900" lvl="1" indent="0" fontAlgn="auto">
              <a:spcAft>
                <a:spcPts val="0"/>
              </a:spcAft>
              <a:buNone/>
              <a:defRPr/>
            </a:pPr>
            <a:endParaRPr lang="el-GR" sz="2800" dirty="0">
              <a:solidFill>
                <a:schemeClr val="tx1">
                  <a:lumMod val="75000"/>
                  <a:lumOff val="25000"/>
                </a:schemeClr>
              </a:solidFill>
              <a:latin typeface="Arial" panose="020B0604020202020204" pitchFamily="34" charset="0"/>
              <a:cs typeface="Arial" panose="020B0604020202020204" pitchFamily="34" charset="0"/>
            </a:endParaRPr>
          </a:p>
          <a:p>
            <a:pPr marL="342900" lvl="1" indent="0" fontAlgn="auto">
              <a:spcAft>
                <a:spcPts val="0"/>
              </a:spcAft>
              <a:buNone/>
              <a:defRPr/>
            </a:pPr>
            <a:endParaRPr lang="el-GR" sz="2800" dirty="0">
              <a:solidFill>
                <a:schemeClr val="tx1">
                  <a:lumMod val="75000"/>
                  <a:lumOff val="25000"/>
                </a:schemeClr>
              </a:solidFill>
              <a:latin typeface="Arial" panose="020B0604020202020204" pitchFamily="34" charset="0"/>
              <a:cs typeface="Arial" panose="020B0604020202020204" pitchFamily="34" charset="0"/>
            </a:endParaRPr>
          </a:p>
          <a:p>
            <a:pPr marL="0" indent="0" fontAlgn="auto">
              <a:spcAft>
                <a:spcPts val="0"/>
              </a:spcAft>
              <a:buFontTx/>
              <a:buNone/>
              <a:defRPr/>
            </a:pPr>
            <a:endParaRPr lang="el-GR" sz="3000" dirty="0">
              <a:solidFill>
                <a:schemeClr val="tx1">
                  <a:lumMod val="75000"/>
                  <a:lumOff val="25000"/>
                </a:schemeClr>
              </a:solidFill>
              <a:latin typeface="Arial" panose="020B0604020202020204" pitchFamily="34" charset="0"/>
              <a:cs typeface="Arial" panose="020B0604020202020204" pitchFamily="34" charset="0"/>
            </a:endParaRPr>
          </a:p>
          <a:p>
            <a:pPr marL="0" indent="0" fontAlgn="auto">
              <a:spcAft>
                <a:spcPts val="0"/>
              </a:spcAft>
              <a:buFontTx/>
              <a:buNone/>
              <a:defRPr/>
            </a:pPr>
            <a:endParaRPr lang="el-GR" sz="2000" dirty="0">
              <a:solidFill>
                <a:schemeClr val="tx1">
                  <a:lumMod val="75000"/>
                  <a:lumOff val="25000"/>
                </a:schemeClr>
              </a:solidFill>
            </a:endParaRPr>
          </a:p>
          <a:p>
            <a:pPr fontAlgn="auto">
              <a:spcAft>
                <a:spcPts val="0"/>
              </a:spcAft>
              <a:buFontTx/>
              <a:buNone/>
              <a:defRPr/>
            </a:pPr>
            <a:r>
              <a:rPr lang="el-GR" sz="2000" dirty="0">
                <a:solidFill>
                  <a:schemeClr val="tx1">
                    <a:lumMod val="75000"/>
                    <a:lumOff val="25000"/>
                  </a:schemeClr>
                </a:solidFill>
              </a:rPr>
              <a:t>	          </a:t>
            </a:r>
          </a:p>
        </p:txBody>
      </p:sp>
      <p:sp>
        <p:nvSpPr>
          <p:cNvPr id="22532"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1FD305D5-BA0B-4871-8C9E-EE3F8EB38A1A}" type="slidenum">
              <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8</a:t>
            </a:fld>
            <a:endPar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2533"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0280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66775" y="927100"/>
            <a:ext cx="7450138" cy="709613"/>
          </a:xfrm>
        </p:spPr>
        <p:txBody>
          <a:bodyPr/>
          <a:lstStyle/>
          <a:p>
            <a:r>
              <a:rPr lang="el-GR" sz="3600" b="1" dirty="0">
                <a:latin typeface="Arial" panose="020B0604020202020204" pitchFamily="34" charset="0"/>
                <a:cs typeface="Arial" panose="020B0604020202020204" pitchFamily="34" charset="0"/>
              </a:rPr>
              <a:t>Στάθμιση δικαιωμάτων με βάση το ΕΔΑΔ και το ΔΕΕ </a:t>
            </a:r>
          </a:p>
        </p:txBody>
      </p:sp>
      <p:sp>
        <p:nvSpPr>
          <p:cNvPr id="6147" name="Rectangle 3"/>
          <p:cNvSpPr>
            <a:spLocks noGrp="1" noChangeArrowheads="1"/>
          </p:cNvSpPr>
          <p:nvPr>
            <p:ph idx="1"/>
          </p:nvPr>
        </p:nvSpPr>
        <p:spPr>
          <a:xfrm>
            <a:off x="284162" y="2204864"/>
            <a:ext cx="8859838" cy="4968552"/>
          </a:xfrm>
        </p:spPr>
        <p:txBody>
          <a:bodyPr rtlCol="0">
            <a:normAutofit fontScale="25000" lnSpcReduction="20000"/>
          </a:bodyPr>
          <a:lstStyle/>
          <a:p>
            <a:pPr fontAlgn="auto">
              <a:spcAft>
                <a:spcPts val="0"/>
              </a:spcAft>
              <a:buFontTx/>
              <a:buNone/>
              <a:defRPr/>
            </a:pPr>
            <a:r>
              <a:rPr lang="el-GR" sz="2600" dirty="0">
                <a:solidFill>
                  <a:schemeClr val="tx1">
                    <a:lumMod val="75000"/>
                    <a:lumOff val="25000"/>
                  </a:schemeClr>
                </a:solidFill>
                <a:latin typeface="Arial" panose="020B0604020202020204" pitchFamily="34" charset="0"/>
                <a:cs typeface="Arial" panose="020B0604020202020204" pitchFamily="34" charset="0"/>
              </a:rPr>
              <a:t> 	</a:t>
            </a:r>
            <a:endParaRPr lang="el-GR" sz="900" dirty="0">
              <a:solidFill>
                <a:schemeClr val="tx1">
                  <a:lumMod val="75000"/>
                  <a:lumOff val="25000"/>
                </a:schemeClr>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12000" dirty="0">
                <a:solidFill>
                  <a:schemeClr val="tx1"/>
                </a:solidFill>
                <a:latin typeface="Arial" panose="020B0604020202020204" pitchFamily="34" charset="0"/>
                <a:cs typeface="Arial" panose="020B0604020202020204" pitchFamily="34" charset="0"/>
              </a:rPr>
              <a:t>Κάθε περίπτωση κρίνεται κατά περίπτωση</a:t>
            </a:r>
          </a:p>
          <a:p>
            <a:pPr marL="0" indent="0" fontAlgn="auto">
              <a:spcAft>
                <a:spcPts val="0"/>
              </a:spcAft>
              <a:buNone/>
              <a:defRPr/>
            </a:pPr>
            <a:endParaRPr lang="el-GR" sz="4000" dirty="0">
              <a:solidFill>
                <a:schemeClr val="tx1"/>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12000" dirty="0">
                <a:solidFill>
                  <a:schemeClr val="tx1"/>
                </a:solidFill>
                <a:latin typeface="Arial" panose="020B0604020202020204" pitchFamily="34" charset="0"/>
                <a:cs typeface="Arial" panose="020B0604020202020204" pitchFamily="34" charset="0"/>
              </a:rPr>
              <a:t>Η δημοσίευση προσωπικών δεδομένων δικαιολογείται όταν:</a:t>
            </a:r>
          </a:p>
          <a:p>
            <a:pPr marL="0" indent="0" fontAlgn="auto">
              <a:spcAft>
                <a:spcPts val="0"/>
              </a:spcAft>
              <a:buNone/>
              <a:defRPr/>
            </a:pPr>
            <a:endParaRPr lang="el-GR" sz="4000" dirty="0">
              <a:solidFill>
                <a:schemeClr val="tx1"/>
              </a:solidFill>
              <a:latin typeface="Arial" panose="020B0604020202020204" pitchFamily="34" charset="0"/>
              <a:cs typeface="Arial" panose="020B0604020202020204" pitchFamily="34" charset="0"/>
            </a:endParaRPr>
          </a:p>
          <a:p>
            <a:pPr marL="342900" lvl="1" indent="0" fontAlgn="auto">
              <a:spcAft>
                <a:spcPts val="0"/>
              </a:spcAft>
              <a:buNone/>
              <a:defRPr/>
            </a:pPr>
            <a:r>
              <a:rPr lang="el-GR" sz="12000" dirty="0">
                <a:solidFill>
                  <a:schemeClr val="tx1"/>
                </a:solidFill>
                <a:latin typeface="Arial" panose="020B0604020202020204" pitchFamily="34" charset="0"/>
                <a:cs typeface="Arial" panose="020B0604020202020204" pitchFamily="34" charset="0"/>
              </a:rPr>
              <a:t>- το δικαίωμα ελευθερίας της έκφρασης υπερισχύει των δικαιωμάτων, συμφερόντων και ελευθεριών φυσικού προσώπου ΚΑΙ</a:t>
            </a:r>
          </a:p>
          <a:p>
            <a:pPr marL="342900" lvl="1" indent="0" fontAlgn="auto">
              <a:spcAft>
                <a:spcPts val="0"/>
              </a:spcAft>
              <a:buNone/>
              <a:defRPr/>
            </a:pPr>
            <a:endParaRPr lang="el-GR" sz="4000" dirty="0">
              <a:solidFill>
                <a:schemeClr val="tx1"/>
              </a:solidFill>
              <a:latin typeface="Arial" panose="020B0604020202020204" pitchFamily="34" charset="0"/>
              <a:cs typeface="Arial" panose="020B0604020202020204" pitchFamily="34" charset="0"/>
            </a:endParaRPr>
          </a:p>
          <a:p>
            <a:pPr marL="342900" lvl="1" indent="0" fontAlgn="auto">
              <a:spcAft>
                <a:spcPts val="0"/>
              </a:spcAft>
              <a:buNone/>
              <a:defRPr/>
            </a:pPr>
            <a:r>
              <a:rPr lang="el-GR" sz="12000" dirty="0">
                <a:solidFill>
                  <a:schemeClr val="tx1"/>
                </a:solidFill>
                <a:latin typeface="Arial" panose="020B0604020202020204" pitchFamily="34" charset="0"/>
                <a:cs typeface="Arial" panose="020B0604020202020204" pitchFamily="34" charset="0"/>
              </a:rPr>
              <a:t>- τα δεδομένα που δημοσιεύονται είναι ανάλογα του επιδιωκόμενου σκοπού</a:t>
            </a:r>
          </a:p>
          <a:p>
            <a:pPr marL="342900" lvl="1" indent="0" fontAlgn="auto">
              <a:spcAft>
                <a:spcPts val="0"/>
              </a:spcAft>
              <a:buNone/>
              <a:defRPr/>
            </a:pPr>
            <a:endParaRPr lang="el-GR" sz="2800" dirty="0">
              <a:solidFill>
                <a:schemeClr val="tx1">
                  <a:lumMod val="75000"/>
                  <a:lumOff val="25000"/>
                </a:schemeClr>
              </a:solidFill>
              <a:latin typeface="Arial" panose="020B0604020202020204" pitchFamily="34" charset="0"/>
              <a:cs typeface="Arial" panose="020B0604020202020204" pitchFamily="34" charset="0"/>
            </a:endParaRPr>
          </a:p>
          <a:p>
            <a:pPr marL="342900" lvl="1" indent="0" fontAlgn="auto">
              <a:spcAft>
                <a:spcPts val="0"/>
              </a:spcAft>
              <a:buNone/>
              <a:defRPr/>
            </a:pPr>
            <a:endParaRPr lang="el-GR" sz="2800" dirty="0">
              <a:solidFill>
                <a:schemeClr val="tx1">
                  <a:lumMod val="75000"/>
                  <a:lumOff val="25000"/>
                </a:schemeClr>
              </a:solidFill>
              <a:latin typeface="Arial" panose="020B0604020202020204" pitchFamily="34" charset="0"/>
              <a:cs typeface="Arial" panose="020B0604020202020204" pitchFamily="34" charset="0"/>
            </a:endParaRPr>
          </a:p>
          <a:p>
            <a:pPr marL="0" indent="0" fontAlgn="auto">
              <a:spcAft>
                <a:spcPts val="0"/>
              </a:spcAft>
              <a:buFontTx/>
              <a:buNone/>
              <a:defRPr/>
            </a:pPr>
            <a:endParaRPr lang="el-GR" sz="3000" dirty="0">
              <a:solidFill>
                <a:schemeClr val="tx1">
                  <a:lumMod val="75000"/>
                  <a:lumOff val="25000"/>
                </a:schemeClr>
              </a:solidFill>
              <a:latin typeface="Arial" panose="020B0604020202020204" pitchFamily="34" charset="0"/>
              <a:cs typeface="Arial" panose="020B0604020202020204" pitchFamily="34" charset="0"/>
            </a:endParaRPr>
          </a:p>
          <a:p>
            <a:pPr marL="0" indent="0" fontAlgn="auto">
              <a:spcAft>
                <a:spcPts val="0"/>
              </a:spcAft>
              <a:buFontTx/>
              <a:buNone/>
              <a:defRPr/>
            </a:pPr>
            <a:endParaRPr lang="el-GR" sz="2000" dirty="0">
              <a:solidFill>
                <a:schemeClr val="tx1">
                  <a:lumMod val="75000"/>
                  <a:lumOff val="25000"/>
                </a:schemeClr>
              </a:solidFill>
            </a:endParaRPr>
          </a:p>
          <a:p>
            <a:pPr fontAlgn="auto">
              <a:spcAft>
                <a:spcPts val="0"/>
              </a:spcAft>
              <a:buFontTx/>
              <a:buNone/>
              <a:defRPr/>
            </a:pPr>
            <a:r>
              <a:rPr lang="el-GR" sz="2000" dirty="0">
                <a:solidFill>
                  <a:schemeClr val="tx1">
                    <a:lumMod val="75000"/>
                    <a:lumOff val="25000"/>
                  </a:schemeClr>
                </a:solidFill>
              </a:rPr>
              <a:t>	          </a:t>
            </a:r>
          </a:p>
        </p:txBody>
      </p:sp>
      <p:sp>
        <p:nvSpPr>
          <p:cNvPr id="22532"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1FD305D5-BA0B-4871-8C9E-EE3F8EB38A1A}" type="slidenum">
              <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ctr" defTabSz="914400" rtl="0" eaLnBrk="0" fontAlgn="base" latinLnBrk="0" hangingPunct="0">
                <a:lnSpc>
                  <a:spcPct val="100000"/>
                </a:lnSpc>
                <a:spcBef>
                  <a:spcPct val="0"/>
                </a:spcBef>
                <a:spcAft>
                  <a:spcPct val="0"/>
                </a:spcAft>
                <a:buClrTx/>
                <a:buSzTx/>
                <a:buFontTx/>
                <a:buNone/>
                <a:tabLst/>
                <a:defRPr/>
              </a:pPr>
              <a:t>9</a:t>
            </a:fld>
            <a:endParaRPr kumimoji="0" lang="el-GR" altLang="en-CY" sz="14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2533"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45786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2493</TotalTime>
  <Words>1459</Words>
  <Application>Microsoft Office PowerPoint</Application>
  <PresentationFormat>On-screen Show (4:3)</PresentationFormat>
  <Paragraphs>197</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Century Gothic</vt:lpstr>
      <vt:lpstr>Tahoma</vt:lpstr>
      <vt:lpstr>Wingdings</vt:lpstr>
      <vt:lpstr>Wingdings 3</vt:lpstr>
      <vt:lpstr>Ion Boardroom</vt:lpstr>
      <vt:lpstr>             Ενημερωτική εκδήλωση Ένωσης Συντακτών και Επιτροπής Δημοσιογραφικής Δεοντολογίας    Η δημοσιογραφική διαχείριση προσωπικών δεδομένων   </vt:lpstr>
      <vt:lpstr>Βασικοί άξονες </vt:lpstr>
      <vt:lpstr>Νομικό πλαίσιο</vt:lpstr>
      <vt:lpstr>Γενικός Κανονισμός Προστασίας Δεδομένων (ΓΚΠΔ)</vt:lpstr>
      <vt:lpstr>PowerPoint Presentation</vt:lpstr>
      <vt:lpstr>PowerPoint Presentation</vt:lpstr>
      <vt:lpstr>PowerPoint Presentation</vt:lpstr>
      <vt:lpstr>Αποφάσεις ορόσημο του ΕΔΑΔ και του ΔΕΕ </vt:lpstr>
      <vt:lpstr>Στάθμιση δικαιωμάτων με βάση το ΕΔΑΔ και το ΔΕΕ </vt:lpstr>
      <vt:lpstr>Κριτήρια που πρέπει να λαμβάνονται υπόψιν</vt:lpstr>
      <vt:lpstr>Δημόσιο πρόσωπο </vt:lpstr>
      <vt:lpstr>Δημόσιος χώρος </vt:lpstr>
      <vt:lpstr>Δημόσιο ενδιαφέρον </vt:lpstr>
      <vt:lpstr>Απόφαση 1 </vt:lpstr>
      <vt:lpstr>Απόφαση 2 </vt:lpstr>
      <vt:lpstr>Απόφαση 3 και 4 (εναντίον 2 ΜΜΕ)</vt:lpstr>
      <vt:lpstr>Απόφαση 5 </vt:lpstr>
      <vt:lpstr>Απόφαση 6 </vt:lpstr>
      <vt:lpstr>Απόφαση 7 </vt:lpstr>
      <vt:lpstr>Απόφαση 8 </vt:lpstr>
      <vt:lpstr>Γραφείο Επιτρόπου Προστασίας Δεδομένων Προσωπικού Χαρακτήρα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Προστασία Προσωπικών Δεδομένων  Χθες – σήμερα - αύριο</dc:title>
  <dc:creator>gov</dc:creator>
  <cp:lastModifiedBy>COMMISSIONER</cp:lastModifiedBy>
  <cp:revision>170</cp:revision>
  <cp:lastPrinted>2023-10-23T11:17:11Z</cp:lastPrinted>
  <dcterms:created xsi:type="dcterms:W3CDTF">2011-01-22T11:49:00Z</dcterms:created>
  <dcterms:modified xsi:type="dcterms:W3CDTF">2023-10-23T11:35:30Z</dcterms:modified>
</cp:coreProperties>
</file>